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301" r:id="rId3"/>
    <p:sldId id="258" r:id="rId4"/>
    <p:sldId id="259" r:id="rId5"/>
    <p:sldId id="295" r:id="rId6"/>
    <p:sldId id="296" r:id="rId7"/>
    <p:sldId id="297" r:id="rId8"/>
    <p:sldId id="298" r:id="rId9"/>
    <p:sldId id="299" r:id="rId10"/>
    <p:sldId id="300" r:id="rId11"/>
    <p:sldId id="260" r:id="rId12"/>
    <p:sldId id="261" r:id="rId13"/>
    <p:sldId id="262" r:id="rId14"/>
    <p:sldId id="263" r:id="rId15"/>
    <p:sldId id="264" r:id="rId16"/>
    <p:sldId id="265" r:id="rId17"/>
    <p:sldId id="266" r:id="rId18"/>
    <p:sldId id="267" r:id="rId19"/>
    <p:sldId id="268"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5" r:id="rId35"/>
    <p:sldId id="284" r:id="rId36"/>
    <p:sldId id="286" r:id="rId37"/>
    <p:sldId id="287" r:id="rId38"/>
    <p:sldId id="289" r:id="rId39"/>
    <p:sldId id="291" r:id="rId40"/>
    <p:sldId id="292" r:id="rId41"/>
    <p:sldId id="293" r:id="rId42"/>
    <p:sldId id="294" r:id="rId43"/>
    <p:sldId id="302" r:id="rId44"/>
    <p:sldId id="305" r:id="rId45"/>
    <p:sldId id="306" r:id="rId46"/>
    <p:sldId id="304" r:id="rId47"/>
    <p:sldId id="303" r:id="rId48"/>
    <p:sldId id="307"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Franklin Gothic Medium" panose="020B0603020102020204" pitchFamily="34" charset="0"/>
      <p:regular r:id="rId55"/>
      <p:italic r:id="rId56"/>
    </p:embeddedFont>
    <p:embeddedFont>
      <p:font typeface="Nunito"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6182" autoAdjust="0"/>
  </p:normalViewPr>
  <p:slideViewPr>
    <p:cSldViewPr snapToGrid="0">
      <p:cViewPr varScale="1">
        <p:scale>
          <a:sx n="72" d="100"/>
          <a:sy n="72" d="100"/>
        </p:scale>
        <p:origin x="1092"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V8 is a JavaScript engine developed by the Chromium Project for Google Chrome and Chromium web browsers. It is a JavaScript engine that can run standalone, or be embedded into any C++ application. Using its own parser, it generates an abstract syntax tree. Then, Ignition generates bytecode from this syntax tree using the internal V8 bytecode format. Bytecode is compiled into machine code by </a:t>
            </a:r>
            <a:r>
              <a:rPr lang="en-GB" dirty="0" err="1"/>
              <a:t>TurboFan</a:t>
            </a:r>
            <a:r>
              <a:rPr lang="en-GB" dirty="0"/>
              <a:t>. It also handles memory allocation for objects, and garbage collects objects it no longer needs.</a:t>
            </a:r>
            <a:endParaRPr lang="en-IN" dirty="0"/>
          </a:p>
        </p:txBody>
      </p:sp>
    </p:spTree>
    <p:extLst>
      <p:ext uri="{BB962C8B-B14F-4D97-AF65-F5344CB8AC3E}">
        <p14:creationId xmlns:p14="http://schemas.microsoft.com/office/powerpoint/2010/main" val="3431309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Nodejs binding -&gt; C++ library. That binds 2 different programming languages. Node.js bindings are series of methods that can be used in Node.js code which are in reality just running C++ code behind the scenes.</a:t>
            </a:r>
          </a:p>
          <a:p>
            <a:endParaRPr lang="en-GB" dirty="0"/>
          </a:p>
          <a:p>
            <a:r>
              <a:rPr lang="en-GB" dirty="0" err="1"/>
              <a:t>fs.readFile</a:t>
            </a:r>
            <a:r>
              <a:rPr lang="en-GB" dirty="0"/>
              <a:t>()  </a:t>
            </a:r>
          </a:p>
          <a:p>
            <a:r>
              <a:rPr lang="en-GB" dirty="0"/>
              <a:t>This method is not part of </a:t>
            </a:r>
            <a:r>
              <a:rPr lang="en-GB" dirty="0" err="1"/>
              <a:t>javascript</a:t>
            </a:r>
            <a:r>
              <a:rPr lang="en-GB" dirty="0"/>
              <a:t>. It's provided to v8 as part of the node.js runtime. So </a:t>
            </a:r>
            <a:r>
              <a:rPr lang="en-GB" dirty="0" err="1"/>
              <a:t>javascript</a:t>
            </a:r>
            <a:r>
              <a:rPr lang="en-GB" dirty="0"/>
              <a:t> does not know how to read a file from disk but C++ does. So when we use </a:t>
            </a:r>
            <a:r>
              <a:rPr lang="en-GB" dirty="0" err="1"/>
              <a:t>javascript</a:t>
            </a:r>
            <a:r>
              <a:rPr lang="en-GB" dirty="0"/>
              <a:t> code and node.js to read a file from disk it just defers all of that to the C++ function that can actually read the file from disk and get the results back.</a:t>
            </a:r>
          </a:p>
          <a:p>
            <a:endParaRPr lang="en-GB" dirty="0"/>
          </a:p>
          <a:p>
            <a:r>
              <a:rPr lang="en-GB" dirty="0" err="1"/>
              <a:t>Libuv</a:t>
            </a:r>
            <a:r>
              <a:rPr lang="en-GB" dirty="0"/>
              <a:t> library that helps to improve efficiency in running tasks parallelly. </a:t>
            </a:r>
          </a:p>
          <a:p>
            <a:endParaRPr lang="en-IN" dirty="0"/>
          </a:p>
        </p:txBody>
      </p:sp>
    </p:spTree>
    <p:extLst>
      <p:ext uri="{BB962C8B-B14F-4D97-AF65-F5344CB8AC3E}">
        <p14:creationId xmlns:p14="http://schemas.microsoft.com/office/powerpoint/2010/main" val="89391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51565E"/>
                </a:solidFill>
                <a:effectLst/>
                <a:latin typeface="Roboto" panose="02000000000000000000" pitchFamily="2" charset="0"/>
              </a:rPr>
              <a:t>Here, when the code executes, the function print(5) will be invoked and will push into the call stack. When the function is called, it starts consoling the statement inside it but before consoling the whole statement it encounters another function add(</a:t>
            </a:r>
            <a:r>
              <a:rPr lang="en-GB" b="0" i="0" dirty="0" err="1">
                <a:solidFill>
                  <a:srgbClr val="51565E"/>
                </a:solidFill>
                <a:effectLst/>
                <a:latin typeface="Roboto" panose="02000000000000000000" pitchFamily="2" charset="0"/>
              </a:rPr>
              <a:t>n,n</a:t>
            </a:r>
            <a:r>
              <a:rPr lang="en-GB" b="0" i="0" dirty="0">
                <a:solidFill>
                  <a:srgbClr val="51565E"/>
                </a:solidFill>
                <a:effectLst/>
                <a:latin typeface="Roboto" panose="02000000000000000000" pitchFamily="2" charset="0"/>
              </a:rPr>
              <a:t>) and suspends its current execution, and pushes the add function into the top of the call stack. Now the function will return the addition </a:t>
            </a:r>
            <a:r>
              <a:rPr lang="en-GB" b="0" i="0" dirty="0" err="1">
                <a:solidFill>
                  <a:srgbClr val="51565E"/>
                </a:solidFill>
                <a:effectLst/>
                <a:latin typeface="Roboto" panose="02000000000000000000" pitchFamily="2" charset="0"/>
              </a:rPr>
              <a:t>a+b</a:t>
            </a:r>
            <a:r>
              <a:rPr lang="en-GB" b="0" i="0" dirty="0">
                <a:solidFill>
                  <a:srgbClr val="51565E"/>
                </a:solidFill>
                <a:effectLst/>
                <a:latin typeface="Roboto" panose="02000000000000000000" pitchFamily="2" charset="0"/>
              </a:rPr>
              <a:t> and then popped out from the stack and now the previously suspended function will start running and will log the output to console and then this function too will get pop from the stack and now the stack is empty. So this is how a call stack works. </a:t>
            </a:r>
          </a:p>
          <a:p>
            <a:endParaRPr lang="en-GB" b="0" i="0" dirty="0">
              <a:solidFill>
                <a:srgbClr val="51565E"/>
              </a:solidFill>
              <a:effectLst/>
              <a:latin typeface="Roboto" panose="02000000000000000000" pitchFamily="2" charset="0"/>
            </a:endParaRPr>
          </a:p>
          <a:p>
            <a:endParaRPr lang="en-GB" b="0" i="0" dirty="0">
              <a:solidFill>
                <a:srgbClr val="51565E"/>
              </a:solidFill>
              <a:effectLst/>
              <a:latin typeface="Roboto" panose="02000000000000000000" pitchFamily="2" charset="0"/>
            </a:endParaRPr>
          </a:p>
          <a:p>
            <a:endParaRPr lang="en-GB" b="0" i="0" dirty="0">
              <a:solidFill>
                <a:srgbClr val="51565E"/>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15137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Goto http://localhost:3000/ -&gt; get error</a:t>
            </a:r>
            <a:endParaRPr lang="en-IN" dirty="0"/>
          </a:p>
        </p:txBody>
      </p:sp>
    </p:spTree>
    <p:extLst>
      <p:ext uri="{BB962C8B-B14F-4D97-AF65-F5344CB8AC3E}">
        <p14:creationId xmlns:p14="http://schemas.microsoft.com/office/powerpoint/2010/main" val="240761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6845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B1B1B"/>
                </a:solidFill>
                <a:effectLst/>
                <a:latin typeface="+mj-lt"/>
              </a:rPr>
              <a:t>Models are </a:t>
            </a:r>
            <a:r>
              <a:rPr lang="en-GB" b="0" i="1" dirty="0">
                <a:solidFill>
                  <a:srgbClr val="1B1B1B"/>
                </a:solidFill>
                <a:effectLst/>
                <a:latin typeface="+mj-lt"/>
              </a:rPr>
              <a:t>defined</a:t>
            </a:r>
            <a:r>
              <a:rPr lang="en-GB" b="0" i="0" dirty="0">
                <a:solidFill>
                  <a:srgbClr val="1B1B1B"/>
                </a:solidFill>
                <a:effectLst/>
                <a:latin typeface="+mj-lt"/>
              </a:rPr>
              <a:t> using the </a:t>
            </a:r>
            <a:r>
              <a:rPr lang="en-GB" dirty="0">
                <a:latin typeface="+mj-lt"/>
              </a:rPr>
              <a:t>Schema</a:t>
            </a:r>
            <a:r>
              <a:rPr lang="en-GB" b="0" i="0" dirty="0">
                <a:solidFill>
                  <a:srgbClr val="1B1B1B"/>
                </a:solidFill>
                <a:effectLst/>
                <a:latin typeface="+mj-lt"/>
              </a:rPr>
              <a:t> interface. The Schema allows you to define the fields stored in each document along with their validation requirements and default values. </a:t>
            </a:r>
            <a:endParaRPr lang="en-IN" dirty="0">
              <a:latin typeface="+mj-lt"/>
            </a:endParaRPr>
          </a:p>
        </p:txBody>
      </p:sp>
    </p:spTree>
    <p:extLst>
      <p:ext uri="{BB962C8B-B14F-4D97-AF65-F5344CB8AC3E}">
        <p14:creationId xmlns:p14="http://schemas.microsoft.com/office/powerpoint/2010/main" val="165004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dirty="0">
                <a:solidFill>
                  <a:srgbClr val="1B1B1B"/>
                </a:solidFill>
                <a:effectLst/>
                <a:latin typeface="+mj-lt"/>
              </a:rPr>
              <a:t>Schemas are then "compiled" into models using the </a:t>
            </a:r>
            <a:r>
              <a:rPr lang="en-GB" dirty="0" err="1">
                <a:latin typeface="+mj-lt"/>
              </a:rPr>
              <a:t>mongoose.model</a:t>
            </a:r>
            <a:r>
              <a:rPr lang="en-GB" dirty="0">
                <a:latin typeface="+mj-lt"/>
              </a:rPr>
              <a:t>()</a:t>
            </a:r>
            <a:r>
              <a:rPr lang="en-GB" b="0" i="0" dirty="0">
                <a:solidFill>
                  <a:srgbClr val="1B1B1B"/>
                </a:solidFill>
                <a:effectLst/>
                <a:latin typeface="+mj-lt"/>
              </a:rPr>
              <a:t> method. </a:t>
            </a:r>
            <a:endParaRPr lang="en-IN" dirty="0">
              <a:latin typeface="+mj-lt"/>
            </a:endParaRPr>
          </a:p>
        </p:txBody>
      </p:sp>
    </p:spTree>
    <p:extLst>
      <p:ext uri="{BB962C8B-B14F-4D97-AF65-F5344CB8AC3E}">
        <p14:creationId xmlns:p14="http://schemas.microsoft.com/office/powerpoint/2010/main" val="13305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hasCustomPrompt="1"/>
          </p:nvPr>
        </p:nvSpPr>
        <p:spPr>
          <a:xfrm>
            <a:off x="438150" y="338813"/>
            <a:ext cx="833247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solidFill>
                  <a:schemeClr val="bg2">
                    <a:lumMod val="50000"/>
                  </a:schemeClr>
                </a:solidFill>
                <a:latin typeface="Franklin Gothic Medium" panose="020B0603020102020204" pitchFamily="34" charset="0"/>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GB" dirty="0" err="1"/>
              <a:t>aaaa</a:t>
            </a:r>
            <a:endParaRPr dirty="0"/>
          </a:p>
        </p:txBody>
      </p:sp>
      <p:sp>
        <p:nvSpPr>
          <p:cNvPr id="54" name="Google Shape;54;p4"/>
          <p:cNvSpPr txBox="1">
            <a:spLocks noGrp="1"/>
          </p:cNvSpPr>
          <p:nvPr>
            <p:ph type="body" idx="1" hasCustomPrompt="1"/>
          </p:nvPr>
        </p:nvSpPr>
        <p:spPr>
          <a:xfrm>
            <a:off x="438150" y="1493521"/>
            <a:ext cx="8332470" cy="292608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sz="20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r>
              <a:rPr lang="en-GB" dirty="0"/>
              <a:t>Aa</a:t>
            </a:r>
          </a:p>
          <a:p>
            <a:r>
              <a:rPr lang="en-GB" dirty="0" err="1"/>
              <a:t>aaa</a:t>
            </a:r>
            <a:endParaRPr dirty="0"/>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nodejs.org/en/download"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mozilla.org/en-US/docs/Learn/Server-side/Express_Nodejs/Introduction" TargetMode="External"/><Relationship Id="rId2" Type="http://schemas.openxmlformats.org/officeDocument/2006/relationships/hyperlink" Target="https://blog.logrocket.com/building-structuring-node-js-mvc-application/" TargetMode="External"/><Relationship Id="rId1" Type="http://schemas.openxmlformats.org/officeDocument/2006/relationships/slideLayout" Target="../slideLayouts/slideLayout3.xml"/><Relationship Id="rId4" Type="http://schemas.openxmlformats.org/officeDocument/2006/relationships/hyperlink" Target="https://www.mongodb.com/docs/manual/cru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3"/>
          <p:cNvSpPr txBox="1">
            <a:spLocks noGrp="1"/>
          </p:cNvSpPr>
          <p:nvPr>
            <p:ph type="subTitle" idx="1"/>
          </p:nvPr>
        </p:nvSpPr>
        <p:spPr>
          <a:xfrm>
            <a:off x="3332394" y="3006755"/>
            <a:ext cx="5361300" cy="1591877"/>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2000" dirty="0">
                <a:solidFill>
                  <a:schemeClr val="tx1">
                    <a:lumMod val="75000"/>
                  </a:schemeClr>
                </a:solidFill>
              </a:rPr>
              <a:t>By, </a:t>
            </a:r>
          </a:p>
          <a:p>
            <a:pPr marL="0" lvl="0" indent="0" algn="r" rtl="0">
              <a:spcBef>
                <a:spcPts val="0"/>
              </a:spcBef>
              <a:spcAft>
                <a:spcPts val="0"/>
              </a:spcAft>
              <a:buNone/>
            </a:pPr>
            <a:r>
              <a:rPr lang="en-GB" sz="2000" dirty="0">
                <a:solidFill>
                  <a:schemeClr val="bg2"/>
                </a:solidFill>
              </a:rPr>
              <a:t>Ranjani</a:t>
            </a:r>
          </a:p>
          <a:p>
            <a:pPr marL="0" lvl="0" indent="0" algn="r" rtl="0">
              <a:spcBef>
                <a:spcPts val="0"/>
              </a:spcBef>
              <a:spcAft>
                <a:spcPts val="0"/>
              </a:spcAft>
              <a:buNone/>
            </a:pPr>
            <a:r>
              <a:rPr lang="en-GB" sz="2000" dirty="0">
                <a:solidFill>
                  <a:schemeClr val="bg2"/>
                </a:solidFill>
              </a:rPr>
              <a:t>Senior Software Engineer</a:t>
            </a:r>
          </a:p>
          <a:p>
            <a:pPr marL="0" lvl="0" indent="0" algn="r" rtl="0">
              <a:spcBef>
                <a:spcPts val="0"/>
              </a:spcBef>
              <a:spcAft>
                <a:spcPts val="0"/>
              </a:spcAft>
              <a:buNone/>
            </a:pPr>
            <a:r>
              <a:rPr lang="en-GB" sz="2000" dirty="0">
                <a:solidFill>
                  <a:schemeClr val="bg2"/>
                </a:solidFill>
              </a:rPr>
              <a:t>PSG Software Technologies</a:t>
            </a:r>
          </a:p>
        </p:txBody>
      </p:sp>
      <p:pic>
        <p:nvPicPr>
          <p:cNvPr id="3" name="Picture 2">
            <a:extLst>
              <a:ext uri="{FF2B5EF4-FFF2-40B4-BE49-F238E27FC236}">
                <a16:creationId xmlns:a16="http://schemas.microsoft.com/office/drawing/2014/main" id="{C4670840-5585-938F-977B-132F9E8A608C}"/>
              </a:ext>
            </a:extLst>
          </p:cNvPr>
          <p:cNvPicPr>
            <a:picLocks noChangeAspect="1"/>
          </p:cNvPicPr>
          <p:nvPr/>
        </p:nvPicPr>
        <p:blipFill rotWithShape="1">
          <a:blip r:embed="rId3"/>
          <a:srcRect t="31792" b="34104"/>
          <a:stretch/>
        </p:blipFill>
        <p:spPr>
          <a:xfrm>
            <a:off x="1192471" y="1909844"/>
            <a:ext cx="6480699" cy="1448100"/>
          </a:xfrm>
          <a:prstGeom prst="rect">
            <a:avLst/>
          </a:prstGeom>
        </p:spPr>
      </p:pic>
      <p:sp>
        <p:nvSpPr>
          <p:cNvPr id="2" name="TextBox 1">
            <a:extLst>
              <a:ext uri="{FF2B5EF4-FFF2-40B4-BE49-F238E27FC236}">
                <a16:creationId xmlns:a16="http://schemas.microsoft.com/office/drawing/2014/main" id="{523C24E7-7320-CD9B-C0CB-F62E44C41AE5}"/>
              </a:ext>
            </a:extLst>
          </p:cNvPr>
          <p:cNvSpPr txBox="1"/>
          <p:nvPr/>
        </p:nvSpPr>
        <p:spPr>
          <a:xfrm>
            <a:off x="674703" y="1331650"/>
            <a:ext cx="3542190" cy="523220"/>
          </a:xfrm>
          <a:prstGeom prst="rect">
            <a:avLst/>
          </a:prstGeom>
          <a:noFill/>
        </p:spPr>
        <p:txBody>
          <a:bodyPr wrap="square" rtlCol="0">
            <a:spAutoFit/>
          </a:bodyPr>
          <a:lstStyle/>
          <a:p>
            <a:r>
              <a:rPr lang="en-GB" sz="2800" dirty="0">
                <a:latin typeface="Franklin Gothic Medium" panose="020B0603020102020204" pitchFamily="34" charset="0"/>
              </a:rPr>
              <a:t>Hands-on training in </a:t>
            </a:r>
            <a:endParaRPr lang="en-IN" sz="2800" dirty="0">
              <a:latin typeface="Franklin Gothic Medium" panose="020B0603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5C74-D90D-E38B-EB9D-278C887D4CC5}"/>
              </a:ext>
            </a:extLst>
          </p:cNvPr>
          <p:cNvSpPr>
            <a:spLocks noGrp="1"/>
          </p:cNvSpPr>
          <p:nvPr>
            <p:ph type="title"/>
          </p:nvPr>
        </p:nvSpPr>
        <p:spPr/>
        <p:txBody>
          <a:bodyPr/>
          <a:lstStyle/>
          <a:p>
            <a:r>
              <a:rPr lang="en-GB" dirty="0"/>
              <a:t>Async / Await </a:t>
            </a:r>
            <a:r>
              <a:rPr lang="en-GB" dirty="0" err="1"/>
              <a:t>Contd</a:t>
            </a:r>
            <a:r>
              <a:rPr lang="en-GB" dirty="0"/>
              <a:t>…</a:t>
            </a:r>
            <a:endParaRPr lang="en-IN" dirty="0"/>
          </a:p>
        </p:txBody>
      </p:sp>
      <p:sp>
        <p:nvSpPr>
          <p:cNvPr id="3" name="Text Placeholder 2">
            <a:extLst>
              <a:ext uri="{FF2B5EF4-FFF2-40B4-BE49-F238E27FC236}">
                <a16:creationId xmlns:a16="http://schemas.microsoft.com/office/drawing/2014/main" id="{BF5DA414-9CE9-4954-0164-46DBEF7915BF}"/>
              </a:ext>
            </a:extLst>
          </p:cNvPr>
          <p:cNvSpPr>
            <a:spLocks noGrp="1"/>
          </p:cNvSpPr>
          <p:nvPr>
            <p:ph type="body" idx="1"/>
          </p:nvPr>
        </p:nvSpPr>
        <p:spPr/>
        <p:txBody>
          <a:bodyPr>
            <a:normAutofit/>
          </a:bodyPr>
          <a:lstStyle/>
          <a:p>
            <a:pPr marL="146050" indent="0">
              <a:buNone/>
            </a:pPr>
            <a:endParaRPr lang="en-IN" dirty="0"/>
          </a:p>
        </p:txBody>
      </p:sp>
      <p:pic>
        <p:nvPicPr>
          <p:cNvPr id="5" name="Picture 4">
            <a:extLst>
              <a:ext uri="{FF2B5EF4-FFF2-40B4-BE49-F238E27FC236}">
                <a16:creationId xmlns:a16="http://schemas.microsoft.com/office/drawing/2014/main" id="{43E9FC3B-3ED6-8002-2C06-1C283A694064}"/>
              </a:ext>
            </a:extLst>
          </p:cNvPr>
          <p:cNvPicPr>
            <a:picLocks noChangeAspect="1"/>
          </p:cNvPicPr>
          <p:nvPr/>
        </p:nvPicPr>
        <p:blipFill rotWithShape="1">
          <a:blip r:embed="rId2"/>
          <a:srcRect t="10311"/>
          <a:stretch/>
        </p:blipFill>
        <p:spPr>
          <a:xfrm>
            <a:off x="438150" y="1493521"/>
            <a:ext cx="5283472" cy="2926080"/>
          </a:xfrm>
          <a:prstGeom prst="rect">
            <a:avLst/>
          </a:prstGeom>
        </p:spPr>
      </p:pic>
    </p:spTree>
    <p:extLst>
      <p:ext uri="{BB962C8B-B14F-4D97-AF65-F5344CB8AC3E}">
        <p14:creationId xmlns:p14="http://schemas.microsoft.com/office/powerpoint/2010/main" val="328774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E538-3DF5-C17E-55FE-450D0E2C6184}"/>
              </a:ext>
            </a:extLst>
          </p:cNvPr>
          <p:cNvSpPr>
            <a:spLocks noGrp="1"/>
          </p:cNvSpPr>
          <p:nvPr>
            <p:ph type="title"/>
          </p:nvPr>
        </p:nvSpPr>
        <p:spPr/>
        <p:txBody>
          <a:bodyPr/>
          <a:lstStyle/>
          <a:p>
            <a:r>
              <a:rPr lang="en-GB" dirty="0"/>
              <a:t>Introduction to Node</a:t>
            </a:r>
            <a:endParaRPr lang="en-IN" dirty="0"/>
          </a:p>
        </p:txBody>
      </p:sp>
      <p:sp>
        <p:nvSpPr>
          <p:cNvPr id="3" name="Text Placeholder 2">
            <a:extLst>
              <a:ext uri="{FF2B5EF4-FFF2-40B4-BE49-F238E27FC236}">
                <a16:creationId xmlns:a16="http://schemas.microsoft.com/office/drawing/2014/main" id="{560B2D08-8333-7ACA-7A50-613F8980ECFF}"/>
              </a:ext>
            </a:extLst>
          </p:cNvPr>
          <p:cNvSpPr>
            <a:spLocks noGrp="1"/>
          </p:cNvSpPr>
          <p:nvPr>
            <p:ph type="body" idx="1"/>
          </p:nvPr>
        </p:nvSpPr>
        <p:spPr>
          <a:xfrm>
            <a:off x="438150" y="1074198"/>
            <a:ext cx="8332470" cy="3666478"/>
          </a:xfrm>
        </p:spPr>
        <p:txBody>
          <a:bodyPr>
            <a:normAutofit/>
          </a:bodyPr>
          <a:lstStyle/>
          <a:p>
            <a:pPr marL="146050" indent="0">
              <a:buNone/>
            </a:pPr>
            <a:r>
              <a:rPr lang="en-GB" dirty="0"/>
              <a:t>How to run JS?</a:t>
            </a:r>
          </a:p>
          <a:p>
            <a:r>
              <a:rPr lang="en-GB" dirty="0"/>
              <a:t>Run js code in browser. </a:t>
            </a:r>
          </a:p>
          <a:p>
            <a:r>
              <a:rPr lang="en-GB" dirty="0"/>
              <a:t>Open developer tools Ctrl + Shift + I </a:t>
            </a:r>
            <a:r>
              <a:rPr lang="en-IN" dirty="0"/>
              <a:t>/ Right click -&gt;  Inspect -&gt; console</a:t>
            </a:r>
          </a:p>
          <a:p>
            <a:endParaRPr lang="en-GB" dirty="0"/>
          </a:p>
          <a:p>
            <a:endParaRPr lang="en-GB" dirty="0"/>
          </a:p>
          <a:p>
            <a:endParaRPr lang="en-GB" dirty="0"/>
          </a:p>
          <a:p>
            <a:endParaRPr lang="en-GB" dirty="0"/>
          </a:p>
          <a:p>
            <a:endParaRPr lang="en-GB" dirty="0"/>
          </a:p>
          <a:p>
            <a:r>
              <a:rPr lang="en-GB" dirty="0"/>
              <a:t>Browser is embedded with JS engine. </a:t>
            </a:r>
          </a:p>
        </p:txBody>
      </p:sp>
      <p:pic>
        <p:nvPicPr>
          <p:cNvPr id="5" name="Picture 4">
            <a:extLst>
              <a:ext uri="{FF2B5EF4-FFF2-40B4-BE49-F238E27FC236}">
                <a16:creationId xmlns:a16="http://schemas.microsoft.com/office/drawing/2014/main" id="{AD4ED7E8-B6CB-B356-B091-47871630717D}"/>
              </a:ext>
            </a:extLst>
          </p:cNvPr>
          <p:cNvPicPr>
            <a:picLocks noChangeAspect="1"/>
          </p:cNvPicPr>
          <p:nvPr/>
        </p:nvPicPr>
        <p:blipFill>
          <a:blip r:embed="rId2"/>
          <a:stretch>
            <a:fillRect/>
          </a:stretch>
        </p:blipFill>
        <p:spPr>
          <a:xfrm>
            <a:off x="953930" y="2325831"/>
            <a:ext cx="6756747" cy="1382427"/>
          </a:xfrm>
          <a:prstGeom prst="rect">
            <a:avLst/>
          </a:prstGeom>
        </p:spPr>
      </p:pic>
    </p:spTree>
    <p:extLst>
      <p:ext uri="{BB962C8B-B14F-4D97-AF65-F5344CB8AC3E}">
        <p14:creationId xmlns:p14="http://schemas.microsoft.com/office/powerpoint/2010/main" val="3026722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7A97-563A-0BBA-2B0C-10E9FB771E39}"/>
              </a:ext>
            </a:extLst>
          </p:cNvPr>
          <p:cNvSpPr>
            <a:spLocks noGrp="1"/>
          </p:cNvSpPr>
          <p:nvPr>
            <p:ph type="title"/>
          </p:nvPr>
        </p:nvSpPr>
        <p:spPr/>
        <p:txBody>
          <a:bodyPr/>
          <a:lstStyle/>
          <a:p>
            <a:r>
              <a:rPr lang="en-GB" dirty="0"/>
              <a:t>What is JS Engine ?</a:t>
            </a:r>
            <a:endParaRPr lang="en-IN" dirty="0"/>
          </a:p>
        </p:txBody>
      </p:sp>
      <p:sp>
        <p:nvSpPr>
          <p:cNvPr id="3" name="Text Placeholder 2">
            <a:extLst>
              <a:ext uri="{FF2B5EF4-FFF2-40B4-BE49-F238E27FC236}">
                <a16:creationId xmlns:a16="http://schemas.microsoft.com/office/drawing/2014/main" id="{BD104A1B-478C-D653-E80F-277DA69658A9}"/>
              </a:ext>
            </a:extLst>
          </p:cNvPr>
          <p:cNvSpPr>
            <a:spLocks noGrp="1"/>
          </p:cNvSpPr>
          <p:nvPr>
            <p:ph type="body" idx="1"/>
          </p:nvPr>
        </p:nvSpPr>
        <p:spPr>
          <a:xfrm>
            <a:off x="438150" y="1020932"/>
            <a:ext cx="8332470" cy="3398669"/>
          </a:xfrm>
        </p:spPr>
        <p:txBody>
          <a:bodyPr/>
          <a:lstStyle/>
          <a:p>
            <a:pPr marL="146050" indent="0">
              <a:buNone/>
            </a:pPr>
            <a:r>
              <a:rPr lang="en-GB" dirty="0"/>
              <a:t>JS engine help to convert our JS program into computer-understandable language. </a:t>
            </a:r>
            <a:endParaRPr lang="en-IN" dirty="0"/>
          </a:p>
        </p:txBody>
      </p:sp>
      <p:pic>
        <p:nvPicPr>
          <p:cNvPr id="5" name="Picture 4">
            <a:extLst>
              <a:ext uri="{FF2B5EF4-FFF2-40B4-BE49-F238E27FC236}">
                <a16:creationId xmlns:a16="http://schemas.microsoft.com/office/drawing/2014/main" id="{099DE3DF-0075-FA03-1477-AC91F72592F7}"/>
              </a:ext>
            </a:extLst>
          </p:cNvPr>
          <p:cNvPicPr>
            <a:picLocks noChangeAspect="1"/>
          </p:cNvPicPr>
          <p:nvPr/>
        </p:nvPicPr>
        <p:blipFill>
          <a:blip r:embed="rId3"/>
          <a:stretch>
            <a:fillRect/>
          </a:stretch>
        </p:blipFill>
        <p:spPr>
          <a:xfrm>
            <a:off x="680015" y="2092189"/>
            <a:ext cx="6718645" cy="2327412"/>
          </a:xfrm>
          <a:prstGeom prst="rect">
            <a:avLst/>
          </a:prstGeom>
        </p:spPr>
      </p:pic>
    </p:spTree>
    <p:extLst>
      <p:ext uri="{BB962C8B-B14F-4D97-AF65-F5344CB8AC3E}">
        <p14:creationId xmlns:p14="http://schemas.microsoft.com/office/powerpoint/2010/main" val="347160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929A-2FE9-FA1E-40F4-15C67AC55B74}"/>
              </a:ext>
            </a:extLst>
          </p:cNvPr>
          <p:cNvSpPr>
            <a:spLocks noGrp="1"/>
          </p:cNvSpPr>
          <p:nvPr>
            <p:ph type="title"/>
          </p:nvPr>
        </p:nvSpPr>
        <p:spPr/>
        <p:txBody>
          <a:bodyPr>
            <a:normAutofit fontScale="90000"/>
          </a:bodyPr>
          <a:lstStyle/>
          <a:p>
            <a:r>
              <a:rPr lang="en-GB" dirty="0"/>
              <a:t>Nodejs -&gt; </a:t>
            </a:r>
            <a:r>
              <a:rPr lang="en-GB" sz="2200" dirty="0"/>
              <a:t>An open source JS run time environment that allows to write JS program that interacts with different libraries other than the browser</a:t>
            </a:r>
            <a:r>
              <a:rPr lang="en-GB" dirty="0"/>
              <a:t>.</a:t>
            </a:r>
            <a:br>
              <a:rPr lang="en-GB" dirty="0"/>
            </a:br>
            <a:r>
              <a:rPr lang="en-GB" dirty="0"/>
              <a:t> </a:t>
            </a:r>
            <a:endParaRPr lang="en-IN" dirty="0"/>
          </a:p>
        </p:txBody>
      </p:sp>
      <p:sp>
        <p:nvSpPr>
          <p:cNvPr id="3" name="Text Placeholder 2">
            <a:extLst>
              <a:ext uri="{FF2B5EF4-FFF2-40B4-BE49-F238E27FC236}">
                <a16:creationId xmlns:a16="http://schemas.microsoft.com/office/drawing/2014/main" id="{24E5818A-D21C-DE8F-E7F5-B952BB87946D}"/>
              </a:ext>
            </a:extLst>
          </p:cNvPr>
          <p:cNvSpPr>
            <a:spLocks noGrp="1"/>
          </p:cNvSpPr>
          <p:nvPr>
            <p:ph type="body" idx="1"/>
          </p:nvPr>
        </p:nvSpPr>
        <p:spPr>
          <a:xfrm>
            <a:off x="438150" y="1293412"/>
            <a:ext cx="6332575" cy="3331853"/>
          </a:xfrm>
        </p:spPr>
        <p:txBody>
          <a:bodyPr/>
          <a:lstStyle/>
          <a:p>
            <a:pPr lvl="8"/>
            <a:endParaRPr lang="en-IN" dirty="0"/>
          </a:p>
        </p:txBody>
      </p:sp>
      <p:pic>
        <p:nvPicPr>
          <p:cNvPr id="5" name="Picture 4">
            <a:extLst>
              <a:ext uri="{FF2B5EF4-FFF2-40B4-BE49-F238E27FC236}">
                <a16:creationId xmlns:a16="http://schemas.microsoft.com/office/drawing/2014/main" id="{8847ED5D-3A0F-D4C1-FD06-F113959D5322}"/>
              </a:ext>
            </a:extLst>
          </p:cNvPr>
          <p:cNvPicPr>
            <a:picLocks noChangeAspect="1"/>
          </p:cNvPicPr>
          <p:nvPr/>
        </p:nvPicPr>
        <p:blipFill>
          <a:blip r:embed="rId3"/>
          <a:stretch>
            <a:fillRect/>
          </a:stretch>
        </p:blipFill>
        <p:spPr>
          <a:xfrm>
            <a:off x="1308162" y="1293411"/>
            <a:ext cx="6332575" cy="3331854"/>
          </a:xfrm>
          <a:prstGeom prst="rect">
            <a:avLst/>
          </a:prstGeom>
        </p:spPr>
      </p:pic>
    </p:spTree>
    <p:extLst>
      <p:ext uri="{BB962C8B-B14F-4D97-AF65-F5344CB8AC3E}">
        <p14:creationId xmlns:p14="http://schemas.microsoft.com/office/powerpoint/2010/main" val="1116776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B51B-23D8-7076-392B-71F63A5AD821}"/>
              </a:ext>
            </a:extLst>
          </p:cNvPr>
          <p:cNvSpPr>
            <a:spLocks noGrp="1"/>
          </p:cNvSpPr>
          <p:nvPr>
            <p:ph type="title"/>
          </p:nvPr>
        </p:nvSpPr>
        <p:spPr/>
        <p:txBody>
          <a:bodyPr/>
          <a:lstStyle/>
          <a:p>
            <a:r>
              <a:rPr lang="en-GB" dirty="0"/>
              <a:t>Features of Nodejs</a:t>
            </a:r>
            <a:endParaRPr lang="en-IN" dirty="0"/>
          </a:p>
        </p:txBody>
      </p:sp>
      <p:sp>
        <p:nvSpPr>
          <p:cNvPr id="3" name="Text Placeholder 2">
            <a:extLst>
              <a:ext uri="{FF2B5EF4-FFF2-40B4-BE49-F238E27FC236}">
                <a16:creationId xmlns:a16="http://schemas.microsoft.com/office/drawing/2014/main" id="{406F2281-89F2-3980-1E4F-BFAB0ED9A7CA}"/>
              </a:ext>
            </a:extLst>
          </p:cNvPr>
          <p:cNvSpPr>
            <a:spLocks noGrp="1"/>
          </p:cNvSpPr>
          <p:nvPr>
            <p:ph type="body" idx="1"/>
          </p:nvPr>
        </p:nvSpPr>
        <p:spPr/>
        <p:txBody>
          <a:bodyPr/>
          <a:lstStyle/>
          <a:p>
            <a:r>
              <a:rPr lang="en-IN" dirty="0"/>
              <a:t>Open source</a:t>
            </a:r>
          </a:p>
          <a:p>
            <a:r>
              <a:rPr lang="en-IN" dirty="0"/>
              <a:t>Cross platform </a:t>
            </a:r>
          </a:p>
          <a:p>
            <a:r>
              <a:rPr lang="en-IN" dirty="0"/>
              <a:t>Used to create server-side web applications</a:t>
            </a:r>
          </a:p>
          <a:p>
            <a:r>
              <a:rPr lang="en-IN" dirty="0"/>
              <a:t>Asynchronous and Event Driven</a:t>
            </a:r>
          </a:p>
          <a:p>
            <a:r>
              <a:rPr lang="en-IN" dirty="0"/>
              <a:t>Single threaded in nature </a:t>
            </a:r>
          </a:p>
          <a:p>
            <a:r>
              <a:rPr lang="en-IN" dirty="0"/>
              <a:t>No buffering -&gt;  Simply </a:t>
            </a:r>
            <a:r>
              <a:rPr lang="en-GB" dirty="0"/>
              <a:t>output the data in chunks</a:t>
            </a:r>
            <a:endParaRPr lang="en-IN" dirty="0"/>
          </a:p>
        </p:txBody>
      </p:sp>
    </p:spTree>
    <p:extLst>
      <p:ext uri="{BB962C8B-B14F-4D97-AF65-F5344CB8AC3E}">
        <p14:creationId xmlns:p14="http://schemas.microsoft.com/office/powerpoint/2010/main" val="3854563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F62A-4267-629F-802B-BEECE134732B}"/>
              </a:ext>
            </a:extLst>
          </p:cNvPr>
          <p:cNvSpPr>
            <a:spLocks noGrp="1"/>
          </p:cNvSpPr>
          <p:nvPr>
            <p:ph type="title"/>
          </p:nvPr>
        </p:nvSpPr>
        <p:spPr/>
        <p:txBody>
          <a:bodyPr/>
          <a:lstStyle/>
          <a:p>
            <a:r>
              <a:rPr lang="en-GB" dirty="0"/>
              <a:t>Setting up the environment	</a:t>
            </a:r>
            <a:endParaRPr lang="en-IN" dirty="0"/>
          </a:p>
        </p:txBody>
      </p:sp>
      <p:sp>
        <p:nvSpPr>
          <p:cNvPr id="3" name="Text Placeholder 2">
            <a:extLst>
              <a:ext uri="{FF2B5EF4-FFF2-40B4-BE49-F238E27FC236}">
                <a16:creationId xmlns:a16="http://schemas.microsoft.com/office/drawing/2014/main" id="{2A5D9787-C069-DFFA-27E2-DF70AB85D1A4}"/>
              </a:ext>
            </a:extLst>
          </p:cNvPr>
          <p:cNvSpPr>
            <a:spLocks noGrp="1"/>
          </p:cNvSpPr>
          <p:nvPr>
            <p:ph type="body" idx="1"/>
          </p:nvPr>
        </p:nvSpPr>
        <p:spPr>
          <a:xfrm>
            <a:off x="518049" y="991596"/>
            <a:ext cx="8332470" cy="2926080"/>
          </a:xfrm>
        </p:spPr>
        <p:txBody>
          <a:bodyPr/>
          <a:lstStyle/>
          <a:p>
            <a:r>
              <a:rPr lang="en-GB" dirty="0">
                <a:hlinkClick r:id="rId2"/>
              </a:rPr>
              <a:t>Download | Node.js</a:t>
            </a:r>
            <a:endParaRPr lang="en-GB" dirty="0"/>
          </a:p>
          <a:p>
            <a:r>
              <a:rPr lang="en-IN" dirty="0"/>
              <a:t>node –v =&gt; check version of node</a:t>
            </a:r>
          </a:p>
          <a:p>
            <a:r>
              <a:rPr lang="en-IN" dirty="0" err="1"/>
              <a:t>npm</a:t>
            </a:r>
            <a:r>
              <a:rPr lang="en-IN" dirty="0"/>
              <a:t> </a:t>
            </a:r>
            <a:r>
              <a:rPr lang="en-IN" dirty="0" err="1"/>
              <a:t>init</a:t>
            </a:r>
            <a:endParaRPr lang="en-IN" dirty="0"/>
          </a:p>
        </p:txBody>
      </p:sp>
      <p:pic>
        <p:nvPicPr>
          <p:cNvPr id="5" name="Picture 4">
            <a:extLst>
              <a:ext uri="{FF2B5EF4-FFF2-40B4-BE49-F238E27FC236}">
                <a16:creationId xmlns:a16="http://schemas.microsoft.com/office/drawing/2014/main" id="{6ED2A360-4A64-1097-FE18-19E8EE35B704}"/>
              </a:ext>
            </a:extLst>
          </p:cNvPr>
          <p:cNvPicPr>
            <a:picLocks noChangeAspect="1"/>
          </p:cNvPicPr>
          <p:nvPr/>
        </p:nvPicPr>
        <p:blipFill rotWithShape="1">
          <a:blip r:embed="rId3"/>
          <a:srcRect b="5718"/>
          <a:stretch/>
        </p:blipFill>
        <p:spPr>
          <a:xfrm>
            <a:off x="878890" y="2200592"/>
            <a:ext cx="4064964" cy="2604095"/>
          </a:xfrm>
          <a:prstGeom prst="rect">
            <a:avLst/>
          </a:prstGeom>
        </p:spPr>
      </p:pic>
      <p:pic>
        <p:nvPicPr>
          <p:cNvPr id="6" name="Picture 5">
            <a:extLst>
              <a:ext uri="{FF2B5EF4-FFF2-40B4-BE49-F238E27FC236}">
                <a16:creationId xmlns:a16="http://schemas.microsoft.com/office/drawing/2014/main" id="{807632B9-880E-2325-6C31-3875EEF88388}"/>
              </a:ext>
            </a:extLst>
          </p:cNvPr>
          <p:cNvPicPr>
            <a:picLocks noChangeAspect="1"/>
          </p:cNvPicPr>
          <p:nvPr/>
        </p:nvPicPr>
        <p:blipFill rotWithShape="1">
          <a:blip r:embed="rId4"/>
          <a:srcRect l="38304" t="1461" r="-386" b="12319"/>
          <a:stretch/>
        </p:blipFill>
        <p:spPr>
          <a:xfrm>
            <a:off x="5415557" y="889996"/>
            <a:ext cx="3017244" cy="3632835"/>
          </a:xfrm>
          <a:prstGeom prst="rect">
            <a:avLst/>
          </a:prstGeom>
        </p:spPr>
      </p:pic>
    </p:spTree>
    <p:extLst>
      <p:ext uri="{BB962C8B-B14F-4D97-AF65-F5344CB8AC3E}">
        <p14:creationId xmlns:p14="http://schemas.microsoft.com/office/powerpoint/2010/main" val="1617635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FAAD-1B1A-3AFA-5613-6A1690BE6A69}"/>
              </a:ext>
            </a:extLst>
          </p:cNvPr>
          <p:cNvSpPr>
            <a:spLocks noGrp="1"/>
          </p:cNvSpPr>
          <p:nvPr>
            <p:ph type="title"/>
          </p:nvPr>
        </p:nvSpPr>
        <p:spPr/>
        <p:txBody>
          <a:bodyPr/>
          <a:lstStyle/>
          <a:p>
            <a:r>
              <a:rPr lang="en-GB" dirty="0"/>
              <a:t>Modules</a:t>
            </a:r>
            <a:endParaRPr lang="en-IN" dirty="0"/>
          </a:p>
        </p:txBody>
      </p:sp>
      <p:sp>
        <p:nvSpPr>
          <p:cNvPr id="3" name="Text Placeholder 2">
            <a:extLst>
              <a:ext uri="{FF2B5EF4-FFF2-40B4-BE49-F238E27FC236}">
                <a16:creationId xmlns:a16="http://schemas.microsoft.com/office/drawing/2014/main" id="{55CEC5DC-6787-9592-4CA4-4DE45112226D}"/>
              </a:ext>
            </a:extLst>
          </p:cNvPr>
          <p:cNvSpPr>
            <a:spLocks noGrp="1"/>
          </p:cNvSpPr>
          <p:nvPr>
            <p:ph type="body" idx="1"/>
          </p:nvPr>
        </p:nvSpPr>
        <p:spPr>
          <a:xfrm>
            <a:off x="438150" y="1071418"/>
            <a:ext cx="8332470" cy="3348183"/>
          </a:xfrm>
        </p:spPr>
        <p:txBody>
          <a:bodyPr/>
          <a:lstStyle/>
          <a:p>
            <a:r>
              <a:rPr lang="en-GB" dirty="0"/>
              <a:t>Module is a piece of reusable JavaScript code</a:t>
            </a:r>
          </a:p>
          <a:p>
            <a:pPr marL="146050" indent="0">
              <a:buNone/>
            </a:pPr>
            <a:endParaRPr lang="en-GB" dirty="0"/>
          </a:p>
          <a:p>
            <a:endParaRPr lang="en-IN" dirty="0"/>
          </a:p>
        </p:txBody>
      </p:sp>
      <p:pic>
        <p:nvPicPr>
          <p:cNvPr id="7" name="Picture 6">
            <a:extLst>
              <a:ext uri="{FF2B5EF4-FFF2-40B4-BE49-F238E27FC236}">
                <a16:creationId xmlns:a16="http://schemas.microsoft.com/office/drawing/2014/main" id="{6B8FEB35-BD85-8DEE-7DE6-7C376DA75020}"/>
              </a:ext>
            </a:extLst>
          </p:cNvPr>
          <p:cNvPicPr>
            <a:picLocks noChangeAspect="1"/>
          </p:cNvPicPr>
          <p:nvPr/>
        </p:nvPicPr>
        <p:blipFill>
          <a:blip r:embed="rId2"/>
          <a:stretch>
            <a:fillRect/>
          </a:stretch>
        </p:blipFill>
        <p:spPr>
          <a:xfrm>
            <a:off x="776007" y="1824579"/>
            <a:ext cx="5264421" cy="2595022"/>
          </a:xfrm>
          <a:prstGeom prst="rect">
            <a:avLst/>
          </a:prstGeom>
        </p:spPr>
      </p:pic>
    </p:spTree>
    <p:extLst>
      <p:ext uri="{BB962C8B-B14F-4D97-AF65-F5344CB8AC3E}">
        <p14:creationId xmlns:p14="http://schemas.microsoft.com/office/powerpoint/2010/main" val="243412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E0D0-3D40-1D8B-9F56-75AA35A450F3}"/>
              </a:ext>
            </a:extLst>
          </p:cNvPr>
          <p:cNvSpPr>
            <a:spLocks noGrp="1"/>
          </p:cNvSpPr>
          <p:nvPr>
            <p:ph type="title"/>
          </p:nvPr>
        </p:nvSpPr>
        <p:spPr/>
        <p:txBody>
          <a:bodyPr/>
          <a:lstStyle/>
          <a:p>
            <a:r>
              <a:rPr lang="en-GB" dirty="0"/>
              <a:t>Local modules</a:t>
            </a:r>
            <a:endParaRPr lang="en-IN" dirty="0"/>
          </a:p>
        </p:txBody>
      </p:sp>
      <p:sp>
        <p:nvSpPr>
          <p:cNvPr id="3" name="Text Placeholder 2">
            <a:extLst>
              <a:ext uri="{FF2B5EF4-FFF2-40B4-BE49-F238E27FC236}">
                <a16:creationId xmlns:a16="http://schemas.microsoft.com/office/drawing/2014/main" id="{327C6074-1113-0830-F49B-BF987398FFC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B1EC945-5DB9-CAFC-4DC8-1CC281736836}"/>
              </a:ext>
            </a:extLst>
          </p:cNvPr>
          <p:cNvPicPr>
            <a:picLocks noChangeAspect="1"/>
          </p:cNvPicPr>
          <p:nvPr/>
        </p:nvPicPr>
        <p:blipFill>
          <a:blip r:embed="rId2"/>
          <a:stretch>
            <a:fillRect/>
          </a:stretch>
        </p:blipFill>
        <p:spPr>
          <a:xfrm>
            <a:off x="438149" y="1225118"/>
            <a:ext cx="3246083" cy="3302493"/>
          </a:xfrm>
          <a:prstGeom prst="rect">
            <a:avLst/>
          </a:prstGeom>
        </p:spPr>
      </p:pic>
      <p:pic>
        <p:nvPicPr>
          <p:cNvPr id="7" name="Picture 6">
            <a:extLst>
              <a:ext uri="{FF2B5EF4-FFF2-40B4-BE49-F238E27FC236}">
                <a16:creationId xmlns:a16="http://schemas.microsoft.com/office/drawing/2014/main" id="{3162A1B1-CEC2-812D-C98F-C1C585229143}"/>
              </a:ext>
            </a:extLst>
          </p:cNvPr>
          <p:cNvPicPr>
            <a:picLocks noChangeAspect="1"/>
          </p:cNvPicPr>
          <p:nvPr/>
        </p:nvPicPr>
        <p:blipFill>
          <a:blip r:embed="rId3"/>
          <a:stretch>
            <a:fillRect/>
          </a:stretch>
        </p:blipFill>
        <p:spPr>
          <a:xfrm>
            <a:off x="4195740" y="1191171"/>
            <a:ext cx="3841947" cy="1880504"/>
          </a:xfrm>
          <a:prstGeom prst="rect">
            <a:avLst/>
          </a:prstGeom>
        </p:spPr>
      </p:pic>
      <p:pic>
        <p:nvPicPr>
          <p:cNvPr id="9" name="Picture 8">
            <a:extLst>
              <a:ext uri="{FF2B5EF4-FFF2-40B4-BE49-F238E27FC236}">
                <a16:creationId xmlns:a16="http://schemas.microsoft.com/office/drawing/2014/main" id="{AB662B36-990F-82BD-8508-C7DBD21FA98E}"/>
              </a:ext>
            </a:extLst>
          </p:cNvPr>
          <p:cNvPicPr>
            <a:picLocks noChangeAspect="1"/>
          </p:cNvPicPr>
          <p:nvPr/>
        </p:nvPicPr>
        <p:blipFill>
          <a:blip r:embed="rId4"/>
          <a:stretch>
            <a:fillRect/>
          </a:stretch>
        </p:blipFill>
        <p:spPr>
          <a:xfrm>
            <a:off x="4195740" y="3271783"/>
            <a:ext cx="3841947" cy="1117657"/>
          </a:xfrm>
          <a:prstGeom prst="rect">
            <a:avLst/>
          </a:prstGeom>
        </p:spPr>
      </p:pic>
    </p:spTree>
    <p:extLst>
      <p:ext uri="{BB962C8B-B14F-4D97-AF65-F5344CB8AC3E}">
        <p14:creationId xmlns:p14="http://schemas.microsoft.com/office/powerpoint/2010/main" val="202619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751A-83B3-F477-B7B8-1A8E5159A51A}"/>
              </a:ext>
            </a:extLst>
          </p:cNvPr>
          <p:cNvSpPr>
            <a:spLocks noGrp="1"/>
          </p:cNvSpPr>
          <p:nvPr>
            <p:ph type="title"/>
          </p:nvPr>
        </p:nvSpPr>
        <p:spPr/>
        <p:txBody>
          <a:bodyPr/>
          <a:lstStyle/>
          <a:p>
            <a:r>
              <a:rPr lang="en-GB" dirty="0"/>
              <a:t>Third party modules</a:t>
            </a:r>
            <a:endParaRPr lang="en-IN" dirty="0"/>
          </a:p>
        </p:txBody>
      </p:sp>
      <p:sp>
        <p:nvSpPr>
          <p:cNvPr id="3" name="Text Placeholder 2">
            <a:extLst>
              <a:ext uri="{FF2B5EF4-FFF2-40B4-BE49-F238E27FC236}">
                <a16:creationId xmlns:a16="http://schemas.microsoft.com/office/drawing/2014/main" id="{AEA3027F-9E89-65D2-3A08-1C55EC2723F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E3A5C43-6C81-6B93-518C-D657119551D6}"/>
              </a:ext>
            </a:extLst>
          </p:cNvPr>
          <p:cNvPicPr>
            <a:picLocks noChangeAspect="1"/>
          </p:cNvPicPr>
          <p:nvPr/>
        </p:nvPicPr>
        <p:blipFill>
          <a:blip r:embed="rId2"/>
          <a:stretch>
            <a:fillRect/>
          </a:stretch>
        </p:blipFill>
        <p:spPr>
          <a:xfrm>
            <a:off x="419917" y="1488673"/>
            <a:ext cx="5146382" cy="2115661"/>
          </a:xfrm>
          <a:prstGeom prst="rect">
            <a:avLst/>
          </a:prstGeom>
        </p:spPr>
      </p:pic>
      <p:pic>
        <p:nvPicPr>
          <p:cNvPr id="7" name="Picture 6">
            <a:extLst>
              <a:ext uri="{FF2B5EF4-FFF2-40B4-BE49-F238E27FC236}">
                <a16:creationId xmlns:a16="http://schemas.microsoft.com/office/drawing/2014/main" id="{0A5717EB-15C9-571E-C7B1-7F702225EAA6}"/>
              </a:ext>
            </a:extLst>
          </p:cNvPr>
          <p:cNvPicPr>
            <a:picLocks noChangeAspect="1"/>
          </p:cNvPicPr>
          <p:nvPr/>
        </p:nvPicPr>
        <p:blipFill>
          <a:blip r:embed="rId3"/>
          <a:stretch>
            <a:fillRect/>
          </a:stretch>
        </p:blipFill>
        <p:spPr>
          <a:xfrm>
            <a:off x="5762086" y="555521"/>
            <a:ext cx="2698333" cy="4032457"/>
          </a:xfrm>
          <a:prstGeom prst="rect">
            <a:avLst/>
          </a:prstGeom>
        </p:spPr>
      </p:pic>
    </p:spTree>
    <p:extLst>
      <p:ext uri="{BB962C8B-B14F-4D97-AF65-F5344CB8AC3E}">
        <p14:creationId xmlns:p14="http://schemas.microsoft.com/office/powerpoint/2010/main" val="4294281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29A2-D461-CB17-34F8-A8B2CDBCB8D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1A43386-17C3-52BF-C313-30FD7A82933B}"/>
              </a:ext>
            </a:extLst>
          </p:cNvPr>
          <p:cNvSpPr>
            <a:spLocks noGrp="1"/>
          </p:cNvSpPr>
          <p:nvPr>
            <p:ph type="body" idx="1"/>
          </p:nvPr>
        </p:nvSpPr>
        <p:spPr/>
        <p:txBody>
          <a:bodyPr/>
          <a:lstStyle/>
          <a:p>
            <a:pPr marL="146050" indent="0">
              <a:buNone/>
            </a:pPr>
            <a:endParaRPr lang="en-IN" dirty="0"/>
          </a:p>
        </p:txBody>
      </p:sp>
      <p:pic>
        <p:nvPicPr>
          <p:cNvPr id="5" name="Picture 4">
            <a:extLst>
              <a:ext uri="{FF2B5EF4-FFF2-40B4-BE49-F238E27FC236}">
                <a16:creationId xmlns:a16="http://schemas.microsoft.com/office/drawing/2014/main" id="{DDA7903D-EBE1-DC89-D15F-C2C3245EC506}"/>
              </a:ext>
            </a:extLst>
          </p:cNvPr>
          <p:cNvPicPr>
            <a:picLocks noChangeAspect="1"/>
          </p:cNvPicPr>
          <p:nvPr/>
        </p:nvPicPr>
        <p:blipFill>
          <a:blip r:embed="rId2"/>
          <a:stretch>
            <a:fillRect/>
          </a:stretch>
        </p:blipFill>
        <p:spPr>
          <a:xfrm>
            <a:off x="438150" y="338813"/>
            <a:ext cx="5734345" cy="4465874"/>
          </a:xfrm>
          <a:prstGeom prst="rect">
            <a:avLst/>
          </a:prstGeom>
        </p:spPr>
      </p:pic>
    </p:spTree>
    <p:extLst>
      <p:ext uri="{BB962C8B-B14F-4D97-AF65-F5344CB8AC3E}">
        <p14:creationId xmlns:p14="http://schemas.microsoft.com/office/powerpoint/2010/main" val="325252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BDBF-BDB3-88BE-3CEB-E8E1DCE47E2A}"/>
              </a:ext>
            </a:extLst>
          </p:cNvPr>
          <p:cNvSpPr>
            <a:spLocks noGrp="1"/>
          </p:cNvSpPr>
          <p:nvPr>
            <p:ph type="title"/>
          </p:nvPr>
        </p:nvSpPr>
        <p:spPr/>
        <p:txBody>
          <a:bodyPr/>
          <a:lstStyle/>
          <a:p>
            <a:r>
              <a:rPr lang="en-GB" dirty="0"/>
              <a:t>Agenda</a:t>
            </a:r>
            <a:endParaRPr lang="en-IN" dirty="0"/>
          </a:p>
        </p:txBody>
      </p:sp>
      <p:sp>
        <p:nvSpPr>
          <p:cNvPr id="3" name="Text Placeholder 2">
            <a:extLst>
              <a:ext uri="{FF2B5EF4-FFF2-40B4-BE49-F238E27FC236}">
                <a16:creationId xmlns:a16="http://schemas.microsoft.com/office/drawing/2014/main" id="{6E6C09CB-912C-30DA-8590-87CB291D0E44}"/>
              </a:ext>
            </a:extLst>
          </p:cNvPr>
          <p:cNvSpPr>
            <a:spLocks noGrp="1"/>
          </p:cNvSpPr>
          <p:nvPr>
            <p:ph type="body" idx="1"/>
          </p:nvPr>
        </p:nvSpPr>
        <p:spPr/>
        <p:txBody>
          <a:bodyPr/>
          <a:lstStyle/>
          <a:p>
            <a:r>
              <a:rPr lang="en-GB" dirty="0"/>
              <a:t>Synchronous vs Asynchronous JS</a:t>
            </a:r>
          </a:p>
          <a:p>
            <a:r>
              <a:rPr lang="en-IN" dirty="0"/>
              <a:t>Introduction to Node</a:t>
            </a:r>
          </a:p>
          <a:p>
            <a:r>
              <a:rPr lang="en-IN" dirty="0"/>
              <a:t>Introduction to Express</a:t>
            </a:r>
          </a:p>
          <a:p>
            <a:r>
              <a:rPr lang="en-IN" dirty="0"/>
              <a:t>Introduction to MongoDB</a:t>
            </a:r>
          </a:p>
          <a:p>
            <a:r>
              <a:rPr lang="en-IN" dirty="0"/>
              <a:t>Application Development </a:t>
            </a:r>
          </a:p>
          <a:p>
            <a:pPr marL="146050" indent="0">
              <a:buNone/>
            </a:pPr>
            <a:endParaRPr lang="en-IN" dirty="0"/>
          </a:p>
        </p:txBody>
      </p:sp>
    </p:spTree>
    <p:extLst>
      <p:ext uri="{BB962C8B-B14F-4D97-AF65-F5344CB8AC3E}">
        <p14:creationId xmlns:p14="http://schemas.microsoft.com/office/powerpoint/2010/main" val="1575714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8BC5-90F3-968F-6E43-74FAE0252BFB}"/>
              </a:ext>
            </a:extLst>
          </p:cNvPr>
          <p:cNvSpPr>
            <a:spLocks noGrp="1"/>
          </p:cNvSpPr>
          <p:nvPr>
            <p:ph type="title"/>
          </p:nvPr>
        </p:nvSpPr>
        <p:spPr/>
        <p:txBody>
          <a:bodyPr/>
          <a:lstStyle/>
          <a:p>
            <a:r>
              <a:rPr lang="en-GB" dirty="0"/>
              <a:t>Introduction to Express                                               </a:t>
            </a:r>
            <a:endParaRPr lang="en-IN" dirty="0"/>
          </a:p>
        </p:txBody>
      </p:sp>
      <p:sp>
        <p:nvSpPr>
          <p:cNvPr id="3" name="Text Placeholder 2">
            <a:extLst>
              <a:ext uri="{FF2B5EF4-FFF2-40B4-BE49-F238E27FC236}">
                <a16:creationId xmlns:a16="http://schemas.microsoft.com/office/drawing/2014/main" id="{9AC6F032-DC60-113A-8493-3EDA0FBACA89}"/>
              </a:ext>
            </a:extLst>
          </p:cNvPr>
          <p:cNvSpPr>
            <a:spLocks noGrp="1"/>
          </p:cNvSpPr>
          <p:nvPr>
            <p:ph type="body" idx="1"/>
          </p:nvPr>
        </p:nvSpPr>
        <p:spPr>
          <a:xfrm>
            <a:off x="438150" y="1091953"/>
            <a:ext cx="8332470" cy="3327648"/>
          </a:xfrm>
        </p:spPr>
        <p:txBody>
          <a:bodyPr>
            <a:normAutofit/>
          </a:bodyPr>
          <a:lstStyle/>
          <a:p>
            <a:r>
              <a:rPr lang="en-GB" dirty="0"/>
              <a:t>Framework that sits on top of Node.js’s web server functionality</a:t>
            </a:r>
          </a:p>
          <a:p>
            <a:r>
              <a:rPr lang="en-GB" dirty="0"/>
              <a:t>Middleware: To process incoming requests before they reach their final destination.(Authentication / validation) </a:t>
            </a:r>
          </a:p>
          <a:p>
            <a:r>
              <a:rPr lang="en-GB" dirty="0"/>
              <a:t>Routing: Handle different HTTP requests and map them to specific actions.</a:t>
            </a:r>
          </a:p>
          <a:p>
            <a:r>
              <a:rPr lang="en-GB" dirty="0"/>
              <a:t>Templating: Makes easier to create dynamic and interactive pages.</a:t>
            </a:r>
          </a:p>
          <a:p>
            <a:r>
              <a:rPr lang="en-GB" dirty="0"/>
              <a:t>Database Integration: Easily integrated with popular databases such as MongoDB and MySQL</a:t>
            </a:r>
          </a:p>
        </p:txBody>
      </p:sp>
    </p:spTree>
    <p:extLst>
      <p:ext uri="{BB962C8B-B14F-4D97-AF65-F5344CB8AC3E}">
        <p14:creationId xmlns:p14="http://schemas.microsoft.com/office/powerpoint/2010/main" val="235403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1B91-4B0A-229D-DD68-FB8A86176C21}"/>
              </a:ext>
            </a:extLst>
          </p:cNvPr>
          <p:cNvSpPr>
            <a:spLocks noGrp="1"/>
          </p:cNvSpPr>
          <p:nvPr>
            <p:ph type="title"/>
          </p:nvPr>
        </p:nvSpPr>
        <p:spPr>
          <a:xfrm>
            <a:off x="438150" y="338813"/>
            <a:ext cx="8332470" cy="726507"/>
          </a:xfrm>
        </p:spPr>
        <p:txBody>
          <a:bodyPr/>
          <a:lstStyle/>
          <a:p>
            <a:r>
              <a:rPr lang="en-GB" dirty="0"/>
              <a:t>Server setup</a:t>
            </a:r>
            <a:endParaRPr lang="en-IN" dirty="0"/>
          </a:p>
        </p:txBody>
      </p:sp>
      <p:sp>
        <p:nvSpPr>
          <p:cNvPr id="3" name="Text Placeholder 2">
            <a:extLst>
              <a:ext uri="{FF2B5EF4-FFF2-40B4-BE49-F238E27FC236}">
                <a16:creationId xmlns:a16="http://schemas.microsoft.com/office/drawing/2014/main" id="{2E227C26-AE14-F718-5A8F-90935A0EA152}"/>
              </a:ext>
            </a:extLst>
          </p:cNvPr>
          <p:cNvSpPr>
            <a:spLocks noGrp="1"/>
          </p:cNvSpPr>
          <p:nvPr>
            <p:ph type="body" idx="1"/>
          </p:nvPr>
        </p:nvSpPr>
        <p:spPr>
          <a:xfrm>
            <a:off x="438150" y="1251751"/>
            <a:ext cx="8332470" cy="3167850"/>
          </a:xfrm>
        </p:spPr>
        <p:txBody>
          <a:bodyPr/>
          <a:lstStyle/>
          <a:p>
            <a:pPr marL="146050" indent="0">
              <a:buNone/>
            </a:pPr>
            <a:endParaRPr lang="en-IN" dirty="0"/>
          </a:p>
        </p:txBody>
      </p:sp>
      <p:pic>
        <p:nvPicPr>
          <p:cNvPr id="5" name="Picture 4">
            <a:extLst>
              <a:ext uri="{FF2B5EF4-FFF2-40B4-BE49-F238E27FC236}">
                <a16:creationId xmlns:a16="http://schemas.microsoft.com/office/drawing/2014/main" id="{2307EA38-65D1-7FEB-A9D7-A44181BCB73D}"/>
              </a:ext>
            </a:extLst>
          </p:cNvPr>
          <p:cNvPicPr>
            <a:picLocks noChangeAspect="1"/>
          </p:cNvPicPr>
          <p:nvPr/>
        </p:nvPicPr>
        <p:blipFill rotWithShape="1">
          <a:blip r:embed="rId3"/>
          <a:srcRect l="1" r="14913" b="12519"/>
          <a:stretch/>
        </p:blipFill>
        <p:spPr>
          <a:xfrm>
            <a:off x="4366943" y="896645"/>
            <a:ext cx="4403677" cy="1811045"/>
          </a:xfrm>
          <a:prstGeom prst="rect">
            <a:avLst/>
          </a:prstGeom>
        </p:spPr>
      </p:pic>
      <p:pic>
        <p:nvPicPr>
          <p:cNvPr id="7" name="Picture 6">
            <a:extLst>
              <a:ext uri="{FF2B5EF4-FFF2-40B4-BE49-F238E27FC236}">
                <a16:creationId xmlns:a16="http://schemas.microsoft.com/office/drawing/2014/main" id="{FED3B4C6-5448-F410-3056-33C1D082B875}"/>
              </a:ext>
            </a:extLst>
          </p:cNvPr>
          <p:cNvPicPr>
            <a:picLocks noChangeAspect="1"/>
          </p:cNvPicPr>
          <p:nvPr/>
        </p:nvPicPr>
        <p:blipFill>
          <a:blip r:embed="rId4"/>
          <a:stretch>
            <a:fillRect/>
          </a:stretch>
        </p:blipFill>
        <p:spPr>
          <a:xfrm>
            <a:off x="438150" y="1207363"/>
            <a:ext cx="3716600" cy="3212238"/>
          </a:xfrm>
          <a:prstGeom prst="rect">
            <a:avLst/>
          </a:prstGeom>
        </p:spPr>
      </p:pic>
      <p:pic>
        <p:nvPicPr>
          <p:cNvPr id="9" name="Picture 8">
            <a:extLst>
              <a:ext uri="{FF2B5EF4-FFF2-40B4-BE49-F238E27FC236}">
                <a16:creationId xmlns:a16="http://schemas.microsoft.com/office/drawing/2014/main" id="{AF7C4D32-4122-A3F4-93D1-69E0633FEAE6}"/>
              </a:ext>
            </a:extLst>
          </p:cNvPr>
          <p:cNvPicPr>
            <a:picLocks noChangeAspect="1"/>
          </p:cNvPicPr>
          <p:nvPr/>
        </p:nvPicPr>
        <p:blipFill>
          <a:blip r:embed="rId5"/>
          <a:stretch>
            <a:fillRect/>
          </a:stretch>
        </p:blipFill>
        <p:spPr>
          <a:xfrm>
            <a:off x="4366943" y="2835675"/>
            <a:ext cx="4337273" cy="1583925"/>
          </a:xfrm>
          <a:prstGeom prst="rect">
            <a:avLst/>
          </a:prstGeom>
        </p:spPr>
      </p:pic>
    </p:spTree>
    <p:extLst>
      <p:ext uri="{BB962C8B-B14F-4D97-AF65-F5344CB8AC3E}">
        <p14:creationId xmlns:p14="http://schemas.microsoft.com/office/powerpoint/2010/main" val="175411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7F68-B332-C47A-05D8-2D42CFF9CDC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D76EFFD-018D-D39F-E622-8DA2E548E756}"/>
              </a:ext>
            </a:extLst>
          </p:cNvPr>
          <p:cNvSpPr>
            <a:spLocks noGrp="1"/>
          </p:cNvSpPr>
          <p:nvPr>
            <p:ph type="body" idx="1"/>
          </p:nvPr>
        </p:nvSpPr>
        <p:spPr/>
        <p:txBody>
          <a:bodyPr/>
          <a:lstStyle/>
          <a:p>
            <a:pPr marL="146050" indent="0">
              <a:buNone/>
            </a:pPr>
            <a:endParaRPr lang="en-IN" dirty="0"/>
          </a:p>
        </p:txBody>
      </p:sp>
      <p:pic>
        <p:nvPicPr>
          <p:cNvPr id="7" name="Picture 6">
            <a:extLst>
              <a:ext uri="{FF2B5EF4-FFF2-40B4-BE49-F238E27FC236}">
                <a16:creationId xmlns:a16="http://schemas.microsoft.com/office/drawing/2014/main" id="{4307C015-D107-15D0-8B73-9C4A8CF6A073}"/>
              </a:ext>
            </a:extLst>
          </p:cNvPr>
          <p:cNvPicPr>
            <a:picLocks noChangeAspect="1"/>
          </p:cNvPicPr>
          <p:nvPr/>
        </p:nvPicPr>
        <p:blipFill>
          <a:blip r:embed="rId2"/>
          <a:stretch>
            <a:fillRect/>
          </a:stretch>
        </p:blipFill>
        <p:spPr>
          <a:xfrm>
            <a:off x="438150" y="338813"/>
            <a:ext cx="6896454" cy="4330841"/>
          </a:xfrm>
          <a:prstGeom prst="rect">
            <a:avLst/>
          </a:prstGeom>
        </p:spPr>
      </p:pic>
    </p:spTree>
    <p:extLst>
      <p:ext uri="{BB962C8B-B14F-4D97-AF65-F5344CB8AC3E}">
        <p14:creationId xmlns:p14="http://schemas.microsoft.com/office/powerpoint/2010/main" val="1637281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52FD-4521-308E-452D-680605D877E2}"/>
              </a:ext>
            </a:extLst>
          </p:cNvPr>
          <p:cNvSpPr>
            <a:spLocks noGrp="1"/>
          </p:cNvSpPr>
          <p:nvPr>
            <p:ph type="title"/>
          </p:nvPr>
        </p:nvSpPr>
        <p:spPr/>
        <p:txBody>
          <a:bodyPr/>
          <a:lstStyle/>
          <a:p>
            <a:r>
              <a:rPr lang="en-GB" dirty="0"/>
              <a:t>Middleware</a:t>
            </a:r>
            <a:endParaRPr lang="en-IN" dirty="0"/>
          </a:p>
        </p:txBody>
      </p:sp>
      <p:sp>
        <p:nvSpPr>
          <p:cNvPr id="3" name="Text Placeholder 2">
            <a:extLst>
              <a:ext uri="{FF2B5EF4-FFF2-40B4-BE49-F238E27FC236}">
                <a16:creationId xmlns:a16="http://schemas.microsoft.com/office/drawing/2014/main" id="{4FB17F6D-0F51-2FF0-44AE-77B7A400467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438C90E-A2CE-93E3-1B27-BFAEF0A40E9B}"/>
              </a:ext>
            </a:extLst>
          </p:cNvPr>
          <p:cNvPicPr>
            <a:picLocks noChangeAspect="1"/>
          </p:cNvPicPr>
          <p:nvPr/>
        </p:nvPicPr>
        <p:blipFill>
          <a:blip r:embed="rId2"/>
          <a:stretch>
            <a:fillRect/>
          </a:stretch>
        </p:blipFill>
        <p:spPr>
          <a:xfrm>
            <a:off x="6049533" y="816113"/>
            <a:ext cx="1984758" cy="3803845"/>
          </a:xfrm>
          <a:prstGeom prst="rect">
            <a:avLst/>
          </a:prstGeom>
        </p:spPr>
      </p:pic>
      <p:pic>
        <p:nvPicPr>
          <p:cNvPr id="7" name="Picture 6">
            <a:extLst>
              <a:ext uri="{FF2B5EF4-FFF2-40B4-BE49-F238E27FC236}">
                <a16:creationId xmlns:a16="http://schemas.microsoft.com/office/drawing/2014/main" id="{EA40B106-A7C2-953B-023B-FA752E0F6943}"/>
              </a:ext>
            </a:extLst>
          </p:cNvPr>
          <p:cNvPicPr>
            <a:picLocks noChangeAspect="1"/>
          </p:cNvPicPr>
          <p:nvPr/>
        </p:nvPicPr>
        <p:blipFill rotWithShape="1">
          <a:blip r:embed="rId3"/>
          <a:srcRect l="1261" t="20711" r="-1261" b="-172"/>
          <a:stretch/>
        </p:blipFill>
        <p:spPr>
          <a:xfrm>
            <a:off x="438150" y="913032"/>
            <a:ext cx="5030495" cy="3803845"/>
          </a:xfrm>
          <a:prstGeom prst="rect">
            <a:avLst/>
          </a:prstGeom>
        </p:spPr>
      </p:pic>
    </p:spTree>
    <p:extLst>
      <p:ext uri="{BB962C8B-B14F-4D97-AF65-F5344CB8AC3E}">
        <p14:creationId xmlns:p14="http://schemas.microsoft.com/office/powerpoint/2010/main" val="93516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8333-42FD-9763-E158-C78D09A2C82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E9751AF-6D5D-3073-CEBB-6139E0C0743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DE390F3-14B0-E644-464B-5734CE4B2C38}"/>
              </a:ext>
            </a:extLst>
          </p:cNvPr>
          <p:cNvPicPr>
            <a:picLocks noChangeAspect="1"/>
          </p:cNvPicPr>
          <p:nvPr/>
        </p:nvPicPr>
        <p:blipFill>
          <a:blip r:embed="rId2"/>
          <a:stretch>
            <a:fillRect/>
          </a:stretch>
        </p:blipFill>
        <p:spPr>
          <a:xfrm>
            <a:off x="438150" y="338813"/>
            <a:ext cx="5156465" cy="4401864"/>
          </a:xfrm>
          <a:prstGeom prst="rect">
            <a:avLst/>
          </a:prstGeom>
        </p:spPr>
      </p:pic>
    </p:spTree>
    <p:extLst>
      <p:ext uri="{BB962C8B-B14F-4D97-AF65-F5344CB8AC3E}">
        <p14:creationId xmlns:p14="http://schemas.microsoft.com/office/powerpoint/2010/main" val="313012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4922-3FF0-01BD-93E4-2CBDBF22F6A7}"/>
              </a:ext>
            </a:extLst>
          </p:cNvPr>
          <p:cNvSpPr>
            <a:spLocks noGrp="1"/>
          </p:cNvSpPr>
          <p:nvPr>
            <p:ph type="title"/>
          </p:nvPr>
        </p:nvSpPr>
        <p:spPr/>
        <p:txBody>
          <a:bodyPr>
            <a:normAutofit fontScale="90000"/>
          </a:bodyPr>
          <a:lstStyle/>
          <a:p>
            <a:r>
              <a:rPr lang="en-GB" dirty="0"/>
              <a:t>MVC pattern -&gt; </a:t>
            </a:r>
            <a:r>
              <a:rPr lang="en-GB" sz="2200" dirty="0"/>
              <a:t>Design pattern that breaks an application into three parts: the data (Model), the presentation of  data to user (View), and actions taken on user interaction (Controller).</a:t>
            </a:r>
            <a:endParaRPr lang="en-IN" dirty="0"/>
          </a:p>
        </p:txBody>
      </p:sp>
      <p:sp>
        <p:nvSpPr>
          <p:cNvPr id="3" name="Text Placeholder 2">
            <a:extLst>
              <a:ext uri="{FF2B5EF4-FFF2-40B4-BE49-F238E27FC236}">
                <a16:creationId xmlns:a16="http://schemas.microsoft.com/office/drawing/2014/main" id="{91879CBF-BB13-5BEA-DD2C-E7C4FA20CB53}"/>
              </a:ext>
            </a:extLst>
          </p:cNvPr>
          <p:cNvSpPr>
            <a:spLocks noGrp="1"/>
          </p:cNvSpPr>
          <p:nvPr>
            <p:ph type="body" idx="1"/>
          </p:nvPr>
        </p:nvSpPr>
        <p:spPr>
          <a:xfrm>
            <a:off x="438150" y="1493521"/>
            <a:ext cx="5714075" cy="2926080"/>
          </a:xfrm>
        </p:spPr>
        <p:txBody>
          <a:bodyPr>
            <a:normAutofit/>
          </a:bodyPr>
          <a:lstStyle/>
          <a:p>
            <a:pPr marL="146050" indent="0">
              <a:buNone/>
            </a:pPr>
            <a:r>
              <a:rPr lang="en-GB" b="1" dirty="0"/>
              <a:t>Controller</a:t>
            </a:r>
            <a:r>
              <a:rPr lang="en-GB" dirty="0"/>
              <a:t> -&gt; Takes care of client request processing </a:t>
            </a:r>
          </a:p>
          <a:p>
            <a:pPr marL="146050" indent="0">
              <a:buNone/>
            </a:pPr>
            <a:r>
              <a:rPr lang="en-GB" b="1" dirty="0"/>
              <a:t>Model</a:t>
            </a:r>
            <a:r>
              <a:rPr lang="en-GB" dirty="0"/>
              <a:t> -&gt; Database interface which interact with the database API and create different entity schema</a:t>
            </a:r>
          </a:p>
          <a:p>
            <a:pPr marL="146050" indent="0">
              <a:buNone/>
            </a:pPr>
            <a:r>
              <a:rPr lang="en-GB" b="1" dirty="0"/>
              <a:t>View</a:t>
            </a:r>
            <a:r>
              <a:rPr lang="en-GB" dirty="0"/>
              <a:t> -&gt; Response of what is requested. View needs to use a Template Engine for doing the rendering process</a:t>
            </a:r>
            <a:endParaRPr lang="en-IN" dirty="0"/>
          </a:p>
        </p:txBody>
      </p:sp>
      <p:pic>
        <p:nvPicPr>
          <p:cNvPr id="5" name="Picture 4">
            <a:extLst>
              <a:ext uri="{FF2B5EF4-FFF2-40B4-BE49-F238E27FC236}">
                <a16:creationId xmlns:a16="http://schemas.microsoft.com/office/drawing/2014/main" id="{4F876FEE-8DB1-454E-A11D-A9EBC5AB9262}"/>
              </a:ext>
            </a:extLst>
          </p:cNvPr>
          <p:cNvPicPr>
            <a:picLocks noChangeAspect="1"/>
          </p:cNvPicPr>
          <p:nvPr/>
        </p:nvPicPr>
        <p:blipFill>
          <a:blip r:embed="rId2"/>
          <a:stretch>
            <a:fillRect/>
          </a:stretch>
        </p:blipFill>
        <p:spPr>
          <a:xfrm>
            <a:off x="6351146" y="1645218"/>
            <a:ext cx="2419474" cy="2622685"/>
          </a:xfrm>
          <a:prstGeom prst="rect">
            <a:avLst/>
          </a:prstGeom>
        </p:spPr>
      </p:pic>
    </p:spTree>
    <p:extLst>
      <p:ext uri="{BB962C8B-B14F-4D97-AF65-F5344CB8AC3E}">
        <p14:creationId xmlns:p14="http://schemas.microsoft.com/office/powerpoint/2010/main" val="363317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5211-9238-8EFC-6164-360C077D616B}"/>
              </a:ext>
            </a:extLst>
          </p:cNvPr>
          <p:cNvSpPr>
            <a:spLocks noGrp="1"/>
          </p:cNvSpPr>
          <p:nvPr>
            <p:ph type="title"/>
          </p:nvPr>
        </p:nvSpPr>
        <p:spPr/>
        <p:txBody>
          <a:bodyPr/>
          <a:lstStyle/>
          <a:p>
            <a:r>
              <a:rPr lang="en-GB" dirty="0"/>
              <a:t>Model</a:t>
            </a:r>
            <a:endParaRPr lang="en-IN" dirty="0"/>
          </a:p>
        </p:txBody>
      </p:sp>
      <p:sp>
        <p:nvSpPr>
          <p:cNvPr id="3" name="Text Placeholder 2">
            <a:extLst>
              <a:ext uri="{FF2B5EF4-FFF2-40B4-BE49-F238E27FC236}">
                <a16:creationId xmlns:a16="http://schemas.microsoft.com/office/drawing/2014/main" id="{C32E251B-F803-9A76-6DAA-CD4B5B7C024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8A85436-7456-A183-3D3E-13B4D5805E30}"/>
              </a:ext>
            </a:extLst>
          </p:cNvPr>
          <p:cNvPicPr>
            <a:picLocks noChangeAspect="1"/>
          </p:cNvPicPr>
          <p:nvPr/>
        </p:nvPicPr>
        <p:blipFill>
          <a:blip r:embed="rId2"/>
          <a:stretch>
            <a:fillRect/>
          </a:stretch>
        </p:blipFill>
        <p:spPr>
          <a:xfrm>
            <a:off x="438150" y="1080869"/>
            <a:ext cx="8332470" cy="3537313"/>
          </a:xfrm>
          <a:prstGeom prst="rect">
            <a:avLst/>
          </a:prstGeom>
        </p:spPr>
      </p:pic>
    </p:spTree>
    <p:extLst>
      <p:ext uri="{BB962C8B-B14F-4D97-AF65-F5344CB8AC3E}">
        <p14:creationId xmlns:p14="http://schemas.microsoft.com/office/powerpoint/2010/main" val="328409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84AE-B9E1-D4DB-DB1C-F1D204F0FD23}"/>
              </a:ext>
            </a:extLst>
          </p:cNvPr>
          <p:cNvSpPr>
            <a:spLocks noGrp="1"/>
          </p:cNvSpPr>
          <p:nvPr>
            <p:ph type="title"/>
          </p:nvPr>
        </p:nvSpPr>
        <p:spPr/>
        <p:txBody>
          <a:bodyPr/>
          <a:lstStyle/>
          <a:p>
            <a:r>
              <a:rPr lang="en-GB" dirty="0"/>
              <a:t>Controller</a:t>
            </a:r>
            <a:endParaRPr lang="en-IN" dirty="0"/>
          </a:p>
        </p:txBody>
      </p:sp>
      <p:sp>
        <p:nvSpPr>
          <p:cNvPr id="3" name="Text Placeholder 2">
            <a:extLst>
              <a:ext uri="{FF2B5EF4-FFF2-40B4-BE49-F238E27FC236}">
                <a16:creationId xmlns:a16="http://schemas.microsoft.com/office/drawing/2014/main" id="{CBCDEB57-1268-C26E-F2B3-95AEF5FBC6D7}"/>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ECB9536E-AFE6-20AF-15A9-3D3B3118C098}"/>
              </a:ext>
            </a:extLst>
          </p:cNvPr>
          <p:cNvPicPr>
            <a:picLocks noChangeAspect="1"/>
          </p:cNvPicPr>
          <p:nvPr/>
        </p:nvPicPr>
        <p:blipFill>
          <a:blip r:embed="rId2"/>
          <a:stretch>
            <a:fillRect/>
          </a:stretch>
        </p:blipFill>
        <p:spPr>
          <a:xfrm>
            <a:off x="438150" y="1062182"/>
            <a:ext cx="7595176" cy="3657600"/>
          </a:xfrm>
          <a:prstGeom prst="rect">
            <a:avLst/>
          </a:prstGeom>
        </p:spPr>
      </p:pic>
    </p:spTree>
    <p:extLst>
      <p:ext uri="{BB962C8B-B14F-4D97-AF65-F5344CB8AC3E}">
        <p14:creationId xmlns:p14="http://schemas.microsoft.com/office/powerpoint/2010/main" val="413929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D5B6-4E24-1143-91E3-CF78CC9BE33C}"/>
              </a:ext>
            </a:extLst>
          </p:cNvPr>
          <p:cNvSpPr>
            <a:spLocks noGrp="1"/>
          </p:cNvSpPr>
          <p:nvPr>
            <p:ph type="title"/>
          </p:nvPr>
        </p:nvSpPr>
        <p:spPr/>
        <p:txBody>
          <a:bodyPr/>
          <a:lstStyle/>
          <a:p>
            <a:r>
              <a:rPr lang="en-GB" dirty="0"/>
              <a:t>Index.js</a:t>
            </a:r>
            <a:endParaRPr lang="en-IN" dirty="0"/>
          </a:p>
        </p:txBody>
      </p:sp>
      <p:sp>
        <p:nvSpPr>
          <p:cNvPr id="3" name="Text Placeholder 2">
            <a:extLst>
              <a:ext uri="{FF2B5EF4-FFF2-40B4-BE49-F238E27FC236}">
                <a16:creationId xmlns:a16="http://schemas.microsoft.com/office/drawing/2014/main" id="{E61608FC-8ED4-1201-F3BF-F58B084351C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99BF020-6E19-2CD4-FD53-48FD4EA5D957}"/>
              </a:ext>
            </a:extLst>
          </p:cNvPr>
          <p:cNvPicPr>
            <a:picLocks noChangeAspect="1"/>
          </p:cNvPicPr>
          <p:nvPr/>
        </p:nvPicPr>
        <p:blipFill>
          <a:blip r:embed="rId2"/>
          <a:stretch>
            <a:fillRect/>
          </a:stretch>
        </p:blipFill>
        <p:spPr>
          <a:xfrm>
            <a:off x="438150" y="1015252"/>
            <a:ext cx="5287947" cy="3789435"/>
          </a:xfrm>
          <a:prstGeom prst="rect">
            <a:avLst/>
          </a:prstGeom>
        </p:spPr>
      </p:pic>
    </p:spTree>
    <p:extLst>
      <p:ext uri="{BB962C8B-B14F-4D97-AF65-F5344CB8AC3E}">
        <p14:creationId xmlns:p14="http://schemas.microsoft.com/office/powerpoint/2010/main" val="3348348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FCDC-E439-F168-90E9-B21432AC1535}"/>
              </a:ext>
            </a:extLst>
          </p:cNvPr>
          <p:cNvSpPr>
            <a:spLocks noGrp="1"/>
          </p:cNvSpPr>
          <p:nvPr>
            <p:ph type="title"/>
          </p:nvPr>
        </p:nvSpPr>
        <p:spPr/>
        <p:txBody>
          <a:bodyPr>
            <a:normAutofit fontScale="90000"/>
          </a:bodyPr>
          <a:lstStyle/>
          <a:p>
            <a:r>
              <a:rPr lang="en-GB" dirty="0"/>
              <a:t>Router -&gt; </a:t>
            </a:r>
            <a:r>
              <a:rPr lang="en-GB" sz="2200" dirty="0"/>
              <a:t>Handler functions used when the application receives a request to the specified route (endpoint)</a:t>
            </a:r>
            <a:endParaRPr lang="en-IN" dirty="0"/>
          </a:p>
        </p:txBody>
      </p:sp>
      <p:sp>
        <p:nvSpPr>
          <p:cNvPr id="3" name="Text Placeholder 2">
            <a:extLst>
              <a:ext uri="{FF2B5EF4-FFF2-40B4-BE49-F238E27FC236}">
                <a16:creationId xmlns:a16="http://schemas.microsoft.com/office/drawing/2014/main" id="{74085C85-C37B-6A12-CAA9-8AE45AA6D1C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F36C71E-2624-16BA-9031-2A37981028B4}"/>
              </a:ext>
            </a:extLst>
          </p:cNvPr>
          <p:cNvPicPr>
            <a:picLocks noChangeAspect="1"/>
          </p:cNvPicPr>
          <p:nvPr/>
        </p:nvPicPr>
        <p:blipFill>
          <a:blip r:embed="rId2"/>
          <a:stretch>
            <a:fillRect/>
          </a:stretch>
        </p:blipFill>
        <p:spPr>
          <a:xfrm>
            <a:off x="438150" y="1293413"/>
            <a:ext cx="4559978" cy="3554929"/>
          </a:xfrm>
          <a:prstGeom prst="rect">
            <a:avLst/>
          </a:prstGeom>
        </p:spPr>
      </p:pic>
      <p:pic>
        <p:nvPicPr>
          <p:cNvPr id="7" name="Picture 6">
            <a:extLst>
              <a:ext uri="{FF2B5EF4-FFF2-40B4-BE49-F238E27FC236}">
                <a16:creationId xmlns:a16="http://schemas.microsoft.com/office/drawing/2014/main" id="{D6549C1A-1AE8-4A6B-E171-C68908FA54A8}"/>
              </a:ext>
            </a:extLst>
          </p:cNvPr>
          <p:cNvPicPr>
            <a:picLocks noChangeAspect="1"/>
          </p:cNvPicPr>
          <p:nvPr/>
        </p:nvPicPr>
        <p:blipFill>
          <a:blip r:embed="rId3"/>
          <a:stretch>
            <a:fillRect/>
          </a:stretch>
        </p:blipFill>
        <p:spPr>
          <a:xfrm>
            <a:off x="5384048" y="1602719"/>
            <a:ext cx="3000652" cy="2019369"/>
          </a:xfrm>
          <a:prstGeom prst="rect">
            <a:avLst/>
          </a:prstGeom>
        </p:spPr>
      </p:pic>
    </p:spTree>
    <p:extLst>
      <p:ext uri="{BB962C8B-B14F-4D97-AF65-F5344CB8AC3E}">
        <p14:creationId xmlns:p14="http://schemas.microsoft.com/office/powerpoint/2010/main" val="251170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1ABD-CE61-7CF2-E3A8-1FF2A3A49766}"/>
              </a:ext>
            </a:extLst>
          </p:cNvPr>
          <p:cNvSpPr>
            <a:spLocks noGrp="1"/>
          </p:cNvSpPr>
          <p:nvPr>
            <p:ph type="title"/>
          </p:nvPr>
        </p:nvSpPr>
        <p:spPr/>
        <p:txBody>
          <a:bodyPr/>
          <a:lstStyle/>
          <a:p>
            <a:r>
              <a:rPr lang="en-GB" dirty="0">
                <a:latin typeface="Franklin Gothic Medium" panose="020B0603020102020204" pitchFamily="34" charset="0"/>
              </a:rPr>
              <a:t>Synchronous vs Asynchronous </a:t>
            </a:r>
            <a:endParaRPr lang="en-IN" dirty="0">
              <a:latin typeface="Franklin Gothic Medium" panose="020B0603020102020204" pitchFamily="34" charset="0"/>
            </a:endParaRPr>
          </a:p>
        </p:txBody>
      </p:sp>
      <p:sp>
        <p:nvSpPr>
          <p:cNvPr id="3" name="Text Placeholder 2">
            <a:extLst>
              <a:ext uri="{FF2B5EF4-FFF2-40B4-BE49-F238E27FC236}">
                <a16:creationId xmlns:a16="http://schemas.microsoft.com/office/drawing/2014/main" id="{AC490D5A-A8E9-6C6B-7F95-EF3585D60159}"/>
              </a:ext>
            </a:extLst>
          </p:cNvPr>
          <p:cNvSpPr>
            <a:spLocks noGrp="1"/>
          </p:cNvSpPr>
          <p:nvPr>
            <p:ph type="body" idx="1"/>
          </p:nvPr>
        </p:nvSpPr>
        <p:spPr/>
        <p:txBody>
          <a:bodyPr/>
          <a:lstStyle/>
          <a:p>
            <a:pPr marL="146050" indent="0">
              <a:buNone/>
            </a:pPr>
            <a:r>
              <a:rPr lang="en-GB" dirty="0"/>
              <a:t>Synchronous  :</a:t>
            </a:r>
          </a:p>
          <a:p>
            <a:r>
              <a:rPr lang="en-GB" dirty="0"/>
              <a:t>Every statement of the code gets executed one by one</a:t>
            </a:r>
          </a:p>
          <a:p>
            <a:r>
              <a:rPr lang="en-GB" dirty="0"/>
              <a:t>Statement 2 has to wait until statement 1 is completed. </a:t>
            </a:r>
          </a:p>
          <a:p>
            <a:endParaRPr lang="en-GB" b="1" dirty="0"/>
          </a:p>
          <a:p>
            <a:pPr marL="146050" indent="0">
              <a:buNone/>
            </a:pPr>
            <a:endParaRPr lang="en-IN" b="1" dirty="0"/>
          </a:p>
        </p:txBody>
      </p:sp>
      <p:pic>
        <p:nvPicPr>
          <p:cNvPr id="5" name="Picture 4">
            <a:extLst>
              <a:ext uri="{FF2B5EF4-FFF2-40B4-BE49-F238E27FC236}">
                <a16:creationId xmlns:a16="http://schemas.microsoft.com/office/drawing/2014/main" id="{C3677538-B45C-198F-F273-C247F5581979}"/>
              </a:ext>
            </a:extLst>
          </p:cNvPr>
          <p:cNvPicPr>
            <a:picLocks noChangeAspect="1"/>
          </p:cNvPicPr>
          <p:nvPr/>
        </p:nvPicPr>
        <p:blipFill>
          <a:blip r:embed="rId2"/>
          <a:stretch>
            <a:fillRect/>
          </a:stretch>
        </p:blipFill>
        <p:spPr>
          <a:xfrm>
            <a:off x="633251" y="2956561"/>
            <a:ext cx="3201902" cy="1215944"/>
          </a:xfrm>
          <a:prstGeom prst="rect">
            <a:avLst/>
          </a:prstGeom>
        </p:spPr>
      </p:pic>
      <p:pic>
        <p:nvPicPr>
          <p:cNvPr id="7" name="Picture 6">
            <a:extLst>
              <a:ext uri="{FF2B5EF4-FFF2-40B4-BE49-F238E27FC236}">
                <a16:creationId xmlns:a16="http://schemas.microsoft.com/office/drawing/2014/main" id="{831AFEFD-6D94-48EA-4ECB-82D0ED8B7144}"/>
              </a:ext>
            </a:extLst>
          </p:cNvPr>
          <p:cNvPicPr>
            <a:picLocks noChangeAspect="1"/>
          </p:cNvPicPr>
          <p:nvPr/>
        </p:nvPicPr>
        <p:blipFill>
          <a:blip r:embed="rId3"/>
          <a:stretch>
            <a:fillRect/>
          </a:stretch>
        </p:blipFill>
        <p:spPr>
          <a:xfrm>
            <a:off x="4499182" y="2897749"/>
            <a:ext cx="3002449" cy="1274756"/>
          </a:xfrm>
          <a:prstGeom prst="rect">
            <a:avLst/>
          </a:prstGeom>
        </p:spPr>
      </p:pic>
    </p:spTree>
    <p:extLst>
      <p:ext uri="{BB962C8B-B14F-4D97-AF65-F5344CB8AC3E}">
        <p14:creationId xmlns:p14="http://schemas.microsoft.com/office/powerpoint/2010/main" val="253668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21B1-EFB5-3C42-AFEC-C885B363EBB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B5A6547-A81B-96B0-B47D-EE38491D6B0A}"/>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E8F2B61E-4672-A0F3-AD23-5FADC480FD40}"/>
              </a:ext>
            </a:extLst>
          </p:cNvPr>
          <p:cNvPicPr>
            <a:picLocks noChangeAspect="1"/>
          </p:cNvPicPr>
          <p:nvPr/>
        </p:nvPicPr>
        <p:blipFill>
          <a:blip r:embed="rId2"/>
          <a:stretch>
            <a:fillRect/>
          </a:stretch>
        </p:blipFill>
        <p:spPr>
          <a:xfrm>
            <a:off x="438150" y="338813"/>
            <a:ext cx="8138668" cy="4392985"/>
          </a:xfrm>
          <a:prstGeom prst="rect">
            <a:avLst/>
          </a:prstGeom>
        </p:spPr>
      </p:pic>
    </p:spTree>
    <p:extLst>
      <p:ext uri="{BB962C8B-B14F-4D97-AF65-F5344CB8AC3E}">
        <p14:creationId xmlns:p14="http://schemas.microsoft.com/office/powerpoint/2010/main" val="1252997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8799-D7D0-F012-06E6-58FB2B2BCF9E}"/>
              </a:ext>
            </a:extLst>
          </p:cNvPr>
          <p:cNvSpPr>
            <a:spLocks noGrp="1"/>
          </p:cNvSpPr>
          <p:nvPr>
            <p:ph type="title"/>
          </p:nvPr>
        </p:nvSpPr>
        <p:spPr/>
        <p:txBody>
          <a:bodyPr/>
          <a:lstStyle/>
          <a:p>
            <a:r>
              <a:rPr lang="en-GB" dirty="0"/>
              <a:t>Serving files</a:t>
            </a:r>
            <a:endParaRPr lang="en-IN" dirty="0"/>
          </a:p>
        </p:txBody>
      </p:sp>
      <p:sp>
        <p:nvSpPr>
          <p:cNvPr id="3" name="Text Placeholder 2">
            <a:extLst>
              <a:ext uri="{FF2B5EF4-FFF2-40B4-BE49-F238E27FC236}">
                <a16:creationId xmlns:a16="http://schemas.microsoft.com/office/drawing/2014/main" id="{12014D39-32B9-981F-6519-8731B4B6613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17CDB7A-91E4-A581-31B2-DAE612D61333}"/>
              </a:ext>
            </a:extLst>
          </p:cNvPr>
          <p:cNvPicPr>
            <a:picLocks noChangeAspect="1"/>
          </p:cNvPicPr>
          <p:nvPr/>
        </p:nvPicPr>
        <p:blipFill rotWithShape="1">
          <a:blip r:embed="rId2"/>
          <a:srcRect l="25230" r="-1"/>
          <a:stretch/>
        </p:blipFill>
        <p:spPr>
          <a:xfrm>
            <a:off x="373380" y="1095755"/>
            <a:ext cx="5094776" cy="3721611"/>
          </a:xfrm>
          <a:prstGeom prst="rect">
            <a:avLst/>
          </a:prstGeom>
        </p:spPr>
      </p:pic>
      <p:pic>
        <p:nvPicPr>
          <p:cNvPr id="7" name="Picture 6">
            <a:extLst>
              <a:ext uri="{FF2B5EF4-FFF2-40B4-BE49-F238E27FC236}">
                <a16:creationId xmlns:a16="http://schemas.microsoft.com/office/drawing/2014/main" id="{3FDC8318-DA5D-72E9-A3A9-9BFC75D91325}"/>
              </a:ext>
            </a:extLst>
          </p:cNvPr>
          <p:cNvPicPr>
            <a:picLocks noChangeAspect="1"/>
          </p:cNvPicPr>
          <p:nvPr/>
        </p:nvPicPr>
        <p:blipFill>
          <a:blip r:embed="rId3"/>
          <a:stretch>
            <a:fillRect/>
          </a:stretch>
        </p:blipFill>
        <p:spPr>
          <a:xfrm>
            <a:off x="5626370" y="1095755"/>
            <a:ext cx="3209020" cy="2144595"/>
          </a:xfrm>
          <a:prstGeom prst="rect">
            <a:avLst/>
          </a:prstGeom>
        </p:spPr>
      </p:pic>
    </p:spTree>
    <p:extLst>
      <p:ext uri="{BB962C8B-B14F-4D97-AF65-F5344CB8AC3E}">
        <p14:creationId xmlns:p14="http://schemas.microsoft.com/office/powerpoint/2010/main" val="81734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44C1-3593-5A03-B7E7-3111E802B9BF}"/>
              </a:ext>
            </a:extLst>
          </p:cNvPr>
          <p:cNvSpPr>
            <a:spLocks noGrp="1"/>
          </p:cNvSpPr>
          <p:nvPr>
            <p:ph type="title"/>
          </p:nvPr>
        </p:nvSpPr>
        <p:spPr>
          <a:xfrm>
            <a:off x="438150" y="338813"/>
            <a:ext cx="8332470" cy="690997"/>
          </a:xfrm>
        </p:spPr>
        <p:txBody>
          <a:bodyPr/>
          <a:lstStyle/>
          <a:p>
            <a:r>
              <a:rPr lang="en-GB" dirty="0"/>
              <a:t>MongoDB</a:t>
            </a:r>
            <a:endParaRPr lang="en-IN" dirty="0"/>
          </a:p>
        </p:txBody>
      </p:sp>
      <p:sp>
        <p:nvSpPr>
          <p:cNvPr id="3" name="Text Placeholder 2">
            <a:extLst>
              <a:ext uri="{FF2B5EF4-FFF2-40B4-BE49-F238E27FC236}">
                <a16:creationId xmlns:a16="http://schemas.microsoft.com/office/drawing/2014/main" id="{91720730-8260-253E-FEC8-0CAA10E95E05}"/>
              </a:ext>
            </a:extLst>
          </p:cNvPr>
          <p:cNvSpPr>
            <a:spLocks noGrp="1"/>
          </p:cNvSpPr>
          <p:nvPr>
            <p:ph type="body" idx="1"/>
          </p:nvPr>
        </p:nvSpPr>
        <p:spPr>
          <a:xfrm>
            <a:off x="438150" y="1145219"/>
            <a:ext cx="8332470" cy="3274382"/>
          </a:xfrm>
        </p:spPr>
        <p:txBody>
          <a:bodyPr/>
          <a:lstStyle/>
          <a:p>
            <a:r>
              <a:rPr lang="en-IN" dirty="0"/>
              <a:t>Document oriented database</a:t>
            </a:r>
          </a:p>
          <a:p>
            <a:r>
              <a:rPr lang="en-IN" dirty="0"/>
              <a:t>Flexible schema </a:t>
            </a:r>
          </a:p>
          <a:p>
            <a:r>
              <a:rPr lang="en-GB" dirty="0"/>
              <a:t>Structured and unstructured information can be stored in the same document.</a:t>
            </a:r>
          </a:p>
        </p:txBody>
      </p:sp>
      <p:pic>
        <p:nvPicPr>
          <p:cNvPr id="4" name="Picture 4">
            <a:extLst>
              <a:ext uri="{FF2B5EF4-FFF2-40B4-BE49-F238E27FC236}">
                <a16:creationId xmlns:a16="http://schemas.microsoft.com/office/drawing/2014/main" id="{6DF27222-55D2-1DDD-E353-EA5350F44C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 t="8436" r="3076" b="5939"/>
          <a:stretch/>
        </p:blipFill>
        <p:spPr bwMode="auto">
          <a:xfrm>
            <a:off x="2574524" y="2725445"/>
            <a:ext cx="3533313" cy="180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735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7B9C-08EA-8889-0035-7E192ED97361}"/>
              </a:ext>
            </a:extLst>
          </p:cNvPr>
          <p:cNvSpPr>
            <a:spLocks noGrp="1"/>
          </p:cNvSpPr>
          <p:nvPr>
            <p:ph type="title"/>
          </p:nvPr>
        </p:nvSpPr>
        <p:spPr/>
        <p:txBody>
          <a:bodyPr/>
          <a:lstStyle/>
          <a:p>
            <a:r>
              <a:rPr lang="en-GB" dirty="0"/>
              <a:t>Embedded vs Normalized data modelling</a:t>
            </a:r>
            <a:endParaRPr lang="en-IN" dirty="0"/>
          </a:p>
        </p:txBody>
      </p:sp>
      <p:sp>
        <p:nvSpPr>
          <p:cNvPr id="3" name="Text Placeholder 2">
            <a:extLst>
              <a:ext uri="{FF2B5EF4-FFF2-40B4-BE49-F238E27FC236}">
                <a16:creationId xmlns:a16="http://schemas.microsoft.com/office/drawing/2014/main" id="{1DA41146-6900-2920-C5D7-3308665F84EF}"/>
              </a:ext>
            </a:extLst>
          </p:cNvPr>
          <p:cNvSpPr>
            <a:spLocks noGrp="1"/>
          </p:cNvSpPr>
          <p:nvPr>
            <p:ph type="body" idx="1"/>
          </p:nvPr>
        </p:nvSpPr>
        <p:spPr>
          <a:xfrm>
            <a:off x="1092138" y="2240390"/>
            <a:ext cx="6033726" cy="2203348"/>
          </a:xfrm>
        </p:spPr>
        <p:txBody>
          <a:bodyPr/>
          <a:lstStyle/>
          <a:p>
            <a:endParaRPr lang="en-IN" dirty="0"/>
          </a:p>
        </p:txBody>
      </p:sp>
      <p:pic>
        <p:nvPicPr>
          <p:cNvPr id="6" name="Picture 5">
            <a:extLst>
              <a:ext uri="{FF2B5EF4-FFF2-40B4-BE49-F238E27FC236}">
                <a16:creationId xmlns:a16="http://schemas.microsoft.com/office/drawing/2014/main" id="{163BC56C-4300-05F1-F6C2-7BC35B3E7AE7}"/>
              </a:ext>
            </a:extLst>
          </p:cNvPr>
          <p:cNvPicPr>
            <a:picLocks noChangeAspect="1"/>
          </p:cNvPicPr>
          <p:nvPr/>
        </p:nvPicPr>
        <p:blipFill>
          <a:blip r:embed="rId3"/>
          <a:stretch>
            <a:fillRect/>
          </a:stretch>
        </p:blipFill>
        <p:spPr>
          <a:xfrm>
            <a:off x="405765" y="1438183"/>
            <a:ext cx="8397240" cy="3366504"/>
          </a:xfrm>
          <a:prstGeom prst="rect">
            <a:avLst/>
          </a:prstGeom>
        </p:spPr>
      </p:pic>
    </p:spTree>
    <p:extLst>
      <p:ext uri="{BB962C8B-B14F-4D97-AF65-F5344CB8AC3E}">
        <p14:creationId xmlns:p14="http://schemas.microsoft.com/office/powerpoint/2010/main" val="3296093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8395-F889-027B-A6A4-9D4F72D1B49E}"/>
              </a:ext>
            </a:extLst>
          </p:cNvPr>
          <p:cNvSpPr>
            <a:spLocks noGrp="1"/>
          </p:cNvSpPr>
          <p:nvPr>
            <p:ph type="title"/>
          </p:nvPr>
        </p:nvSpPr>
        <p:spPr/>
        <p:txBody>
          <a:bodyPr/>
          <a:lstStyle/>
          <a:p>
            <a:r>
              <a:rPr lang="en-GB" dirty="0"/>
              <a:t>Mongoose Working Flow</a:t>
            </a:r>
            <a:endParaRPr lang="en-IN" dirty="0"/>
          </a:p>
        </p:txBody>
      </p:sp>
      <p:sp>
        <p:nvSpPr>
          <p:cNvPr id="3" name="Text Placeholder 2">
            <a:extLst>
              <a:ext uri="{FF2B5EF4-FFF2-40B4-BE49-F238E27FC236}">
                <a16:creationId xmlns:a16="http://schemas.microsoft.com/office/drawing/2014/main" id="{90892600-B884-FF05-19F3-5E95817D2584}"/>
              </a:ext>
            </a:extLst>
          </p:cNvPr>
          <p:cNvSpPr>
            <a:spLocks noGrp="1"/>
          </p:cNvSpPr>
          <p:nvPr>
            <p:ph type="body" idx="1"/>
          </p:nvPr>
        </p:nvSpPr>
        <p:spPr/>
        <p:txBody>
          <a:bodyPr/>
          <a:lstStyle/>
          <a:p>
            <a:pPr marL="146050" indent="0">
              <a:buNone/>
            </a:pPr>
            <a:endParaRPr lang="en-IN" dirty="0"/>
          </a:p>
        </p:txBody>
      </p:sp>
      <p:pic>
        <p:nvPicPr>
          <p:cNvPr id="5" name="Picture 4">
            <a:extLst>
              <a:ext uri="{FF2B5EF4-FFF2-40B4-BE49-F238E27FC236}">
                <a16:creationId xmlns:a16="http://schemas.microsoft.com/office/drawing/2014/main" id="{9A7FFBFA-B176-A115-A201-6B62F0EC3CA0}"/>
              </a:ext>
            </a:extLst>
          </p:cNvPr>
          <p:cNvPicPr>
            <a:picLocks noChangeAspect="1"/>
          </p:cNvPicPr>
          <p:nvPr/>
        </p:nvPicPr>
        <p:blipFill>
          <a:blip r:embed="rId3"/>
          <a:stretch>
            <a:fillRect/>
          </a:stretch>
        </p:blipFill>
        <p:spPr>
          <a:xfrm>
            <a:off x="1160899" y="1493521"/>
            <a:ext cx="6413830" cy="3121092"/>
          </a:xfrm>
          <a:prstGeom prst="rect">
            <a:avLst/>
          </a:prstGeom>
        </p:spPr>
      </p:pic>
    </p:spTree>
    <p:extLst>
      <p:ext uri="{BB962C8B-B14F-4D97-AF65-F5344CB8AC3E}">
        <p14:creationId xmlns:p14="http://schemas.microsoft.com/office/powerpoint/2010/main" val="2617163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28AC-51ED-1B11-900A-1FC13C80C988}"/>
              </a:ext>
            </a:extLst>
          </p:cNvPr>
          <p:cNvSpPr>
            <a:spLocks noGrp="1"/>
          </p:cNvSpPr>
          <p:nvPr>
            <p:ph type="title"/>
          </p:nvPr>
        </p:nvSpPr>
        <p:spPr/>
        <p:txBody>
          <a:bodyPr/>
          <a:lstStyle/>
          <a:p>
            <a:r>
              <a:rPr lang="en-GB" dirty="0"/>
              <a:t>Connecting to MongoDB</a:t>
            </a:r>
            <a:endParaRPr lang="en-IN" dirty="0"/>
          </a:p>
        </p:txBody>
      </p:sp>
      <p:sp>
        <p:nvSpPr>
          <p:cNvPr id="3" name="Text Placeholder 2">
            <a:extLst>
              <a:ext uri="{FF2B5EF4-FFF2-40B4-BE49-F238E27FC236}">
                <a16:creationId xmlns:a16="http://schemas.microsoft.com/office/drawing/2014/main" id="{9AC6B5E8-D873-A6B0-6FB9-EE05405B31E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E3789F0-F063-6FAB-5B45-837E2ADF2303}"/>
              </a:ext>
            </a:extLst>
          </p:cNvPr>
          <p:cNvPicPr>
            <a:picLocks noChangeAspect="1"/>
          </p:cNvPicPr>
          <p:nvPr/>
        </p:nvPicPr>
        <p:blipFill>
          <a:blip r:embed="rId2"/>
          <a:stretch>
            <a:fillRect/>
          </a:stretch>
        </p:blipFill>
        <p:spPr>
          <a:xfrm>
            <a:off x="438150" y="1127464"/>
            <a:ext cx="4648439" cy="3445511"/>
          </a:xfrm>
          <a:prstGeom prst="rect">
            <a:avLst/>
          </a:prstGeom>
        </p:spPr>
      </p:pic>
    </p:spTree>
    <p:extLst>
      <p:ext uri="{BB962C8B-B14F-4D97-AF65-F5344CB8AC3E}">
        <p14:creationId xmlns:p14="http://schemas.microsoft.com/office/powerpoint/2010/main" val="860695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5E48-1BBA-6562-DF87-7DD3873ECBA0}"/>
              </a:ext>
            </a:extLst>
          </p:cNvPr>
          <p:cNvSpPr>
            <a:spLocks noGrp="1"/>
          </p:cNvSpPr>
          <p:nvPr>
            <p:ph type="title"/>
          </p:nvPr>
        </p:nvSpPr>
        <p:spPr>
          <a:xfrm>
            <a:off x="438150" y="314209"/>
            <a:ext cx="8332470" cy="979204"/>
          </a:xfrm>
        </p:spPr>
        <p:txBody>
          <a:bodyPr/>
          <a:lstStyle/>
          <a:p>
            <a:r>
              <a:rPr lang="en-GB" dirty="0"/>
              <a:t>Defining Schema</a:t>
            </a:r>
            <a:endParaRPr lang="en-IN" dirty="0"/>
          </a:p>
        </p:txBody>
      </p:sp>
      <p:sp>
        <p:nvSpPr>
          <p:cNvPr id="3" name="Text Placeholder 2">
            <a:extLst>
              <a:ext uri="{FF2B5EF4-FFF2-40B4-BE49-F238E27FC236}">
                <a16:creationId xmlns:a16="http://schemas.microsoft.com/office/drawing/2014/main" id="{9648A5E3-47DF-8E22-4FC9-0886ABB7BE9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8369567-DD46-A4D1-98E5-990AE7CE5BD4}"/>
              </a:ext>
            </a:extLst>
          </p:cNvPr>
          <p:cNvPicPr>
            <a:picLocks noChangeAspect="1"/>
          </p:cNvPicPr>
          <p:nvPr/>
        </p:nvPicPr>
        <p:blipFill>
          <a:blip r:embed="rId3"/>
          <a:stretch>
            <a:fillRect/>
          </a:stretch>
        </p:blipFill>
        <p:spPr>
          <a:xfrm>
            <a:off x="438150" y="896645"/>
            <a:ext cx="5536522" cy="3804297"/>
          </a:xfrm>
          <a:prstGeom prst="rect">
            <a:avLst/>
          </a:prstGeom>
        </p:spPr>
      </p:pic>
    </p:spTree>
    <p:extLst>
      <p:ext uri="{BB962C8B-B14F-4D97-AF65-F5344CB8AC3E}">
        <p14:creationId xmlns:p14="http://schemas.microsoft.com/office/powerpoint/2010/main" val="164744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2B4F-3B22-2FB6-FCA1-AFF0FD87A71A}"/>
              </a:ext>
            </a:extLst>
          </p:cNvPr>
          <p:cNvSpPr>
            <a:spLocks noGrp="1"/>
          </p:cNvSpPr>
          <p:nvPr>
            <p:ph type="title"/>
          </p:nvPr>
        </p:nvSpPr>
        <p:spPr/>
        <p:txBody>
          <a:bodyPr/>
          <a:lstStyle/>
          <a:p>
            <a:r>
              <a:rPr lang="en-GB" dirty="0"/>
              <a:t>Insert Document</a:t>
            </a:r>
            <a:endParaRPr lang="en-IN" dirty="0"/>
          </a:p>
        </p:txBody>
      </p:sp>
      <p:sp>
        <p:nvSpPr>
          <p:cNvPr id="3" name="Text Placeholder 2">
            <a:extLst>
              <a:ext uri="{FF2B5EF4-FFF2-40B4-BE49-F238E27FC236}">
                <a16:creationId xmlns:a16="http://schemas.microsoft.com/office/drawing/2014/main" id="{974AD685-35B9-B447-A88D-E1CE3BD5C1C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387A9D8-7928-C8EB-CC51-B27E9A2D37CC}"/>
              </a:ext>
            </a:extLst>
          </p:cNvPr>
          <p:cNvPicPr>
            <a:picLocks noChangeAspect="1"/>
          </p:cNvPicPr>
          <p:nvPr/>
        </p:nvPicPr>
        <p:blipFill>
          <a:blip r:embed="rId2"/>
          <a:stretch>
            <a:fillRect/>
          </a:stretch>
        </p:blipFill>
        <p:spPr>
          <a:xfrm>
            <a:off x="438150" y="952286"/>
            <a:ext cx="4710899" cy="3467316"/>
          </a:xfrm>
          <a:prstGeom prst="rect">
            <a:avLst/>
          </a:prstGeom>
        </p:spPr>
      </p:pic>
    </p:spTree>
    <p:extLst>
      <p:ext uri="{BB962C8B-B14F-4D97-AF65-F5344CB8AC3E}">
        <p14:creationId xmlns:p14="http://schemas.microsoft.com/office/powerpoint/2010/main" val="314872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8869-048D-96EF-2EED-D9CDF20DFA5D}"/>
              </a:ext>
            </a:extLst>
          </p:cNvPr>
          <p:cNvSpPr>
            <a:spLocks noGrp="1"/>
          </p:cNvSpPr>
          <p:nvPr>
            <p:ph type="title"/>
          </p:nvPr>
        </p:nvSpPr>
        <p:spPr>
          <a:xfrm>
            <a:off x="446288" y="304062"/>
            <a:ext cx="7505700" cy="954600"/>
          </a:xfrm>
        </p:spPr>
        <p:txBody>
          <a:bodyPr/>
          <a:lstStyle/>
          <a:p>
            <a:r>
              <a:rPr lang="en-GB" dirty="0">
                <a:solidFill>
                  <a:schemeClr val="bg2">
                    <a:lumMod val="50000"/>
                  </a:schemeClr>
                </a:solidFill>
                <a:latin typeface="Franklin Gothic Medium" panose="020B0603020102020204" pitchFamily="34" charset="0"/>
              </a:rPr>
              <a:t>Operations</a:t>
            </a:r>
            <a:endParaRPr lang="en-IN" dirty="0">
              <a:solidFill>
                <a:schemeClr val="bg2">
                  <a:lumMod val="50000"/>
                </a:schemeClr>
              </a:solidFill>
              <a:latin typeface="Franklin Gothic Medium" panose="020B0603020102020204" pitchFamily="34" charset="0"/>
            </a:endParaRPr>
          </a:p>
        </p:txBody>
      </p:sp>
      <p:sp>
        <p:nvSpPr>
          <p:cNvPr id="4" name="Text Placeholder 3">
            <a:extLst>
              <a:ext uri="{FF2B5EF4-FFF2-40B4-BE49-F238E27FC236}">
                <a16:creationId xmlns:a16="http://schemas.microsoft.com/office/drawing/2014/main" id="{2655EAF7-3A29-DFF8-FE27-A8E027FE08E1}"/>
              </a:ext>
            </a:extLst>
          </p:cNvPr>
          <p:cNvSpPr>
            <a:spLocks noGrp="1"/>
          </p:cNvSpPr>
          <p:nvPr>
            <p:ph type="body" idx="1"/>
          </p:nvPr>
        </p:nvSpPr>
        <p:spPr>
          <a:xfrm>
            <a:off x="594804" y="1180730"/>
            <a:ext cx="3910446" cy="3257995"/>
          </a:xfrm>
        </p:spPr>
        <p:txBody>
          <a:bodyPr>
            <a:normAutofit/>
          </a:bodyPr>
          <a:lstStyle/>
          <a:p>
            <a:r>
              <a:rPr lang="en-IN" sz="2000" dirty="0" err="1"/>
              <a:t>Model.find</a:t>
            </a:r>
            <a:r>
              <a:rPr lang="en-IN" sz="2000" dirty="0"/>
              <a:t>()</a:t>
            </a:r>
          </a:p>
          <a:p>
            <a:r>
              <a:rPr lang="en-IN" sz="2000" dirty="0" err="1"/>
              <a:t>Model.findById</a:t>
            </a:r>
            <a:r>
              <a:rPr lang="en-IN" sz="2000" dirty="0"/>
              <a:t>()</a:t>
            </a:r>
          </a:p>
          <a:p>
            <a:r>
              <a:rPr lang="en-IN" sz="2000" dirty="0" err="1"/>
              <a:t>Model.findByIdAndDelete</a:t>
            </a:r>
            <a:r>
              <a:rPr lang="en-IN" sz="2000" dirty="0"/>
              <a:t>()</a:t>
            </a:r>
          </a:p>
          <a:p>
            <a:r>
              <a:rPr lang="en-IN" sz="2000" dirty="0" err="1"/>
              <a:t>Model.findByIdAndRemove</a:t>
            </a:r>
            <a:r>
              <a:rPr lang="en-IN" sz="2000" dirty="0"/>
              <a:t>()</a:t>
            </a:r>
          </a:p>
          <a:p>
            <a:r>
              <a:rPr lang="en-IN" sz="2000" dirty="0" err="1"/>
              <a:t>Model.findByIdAndUpdate</a:t>
            </a:r>
            <a:r>
              <a:rPr lang="en-IN" sz="2000" dirty="0"/>
              <a:t>()</a:t>
            </a:r>
          </a:p>
          <a:p>
            <a:r>
              <a:rPr lang="en-IN" sz="2000" dirty="0" err="1"/>
              <a:t>Model.findOne</a:t>
            </a:r>
            <a:r>
              <a:rPr lang="en-IN" sz="2000" dirty="0"/>
              <a:t>()</a:t>
            </a:r>
          </a:p>
          <a:p>
            <a:r>
              <a:rPr lang="en-IN" sz="2000" dirty="0" err="1"/>
              <a:t>Model.findOneAndDelete</a:t>
            </a:r>
            <a:r>
              <a:rPr lang="en-IN" sz="2000" dirty="0"/>
              <a:t>()</a:t>
            </a:r>
          </a:p>
          <a:p>
            <a:r>
              <a:rPr lang="en-IN" sz="2000" dirty="0" err="1"/>
              <a:t>Model.findOneAndUpdate</a:t>
            </a:r>
            <a:r>
              <a:rPr lang="en-IN" sz="2000" dirty="0"/>
              <a:t>()</a:t>
            </a:r>
          </a:p>
          <a:p>
            <a:endParaRPr lang="en-IN" dirty="0"/>
          </a:p>
        </p:txBody>
      </p:sp>
      <p:sp>
        <p:nvSpPr>
          <p:cNvPr id="5" name="Text Placeholder 4">
            <a:extLst>
              <a:ext uri="{FF2B5EF4-FFF2-40B4-BE49-F238E27FC236}">
                <a16:creationId xmlns:a16="http://schemas.microsoft.com/office/drawing/2014/main" id="{61114E3E-965F-67C2-4218-01F02C15B179}"/>
              </a:ext>
            </a:extLst>
          </p:cNvPr>
          <p:cNvSpPr>
            <a:spLocks noGrp="1"/>
          </p:cNvSpPr>
          <p:nvPr>
            <p:ph type="body" idx="2"/>
          </p:nvPr>
        </p:nvSpPr>
        <p:spPr>
          <a:xfrm>
            <a:off x="4638675" y="1180730"/>
            <a:ext cx="3910446" cy="3257995"/>
          </a:xfrm>
        </p:spPr>
        <p:txBody>
          <a:bodyPr/>
          <a:lstStyle/>
          <a:p>
            <a:r>
              <a:rPr lang="en-IN" sz="2000" dirty="0" err="1"/>
              <a:t>Model.updateMany</a:t>
            </a:r>
            <a:r>
              <a:rPr lang="en-IN" sz="2000" dirty="0"/>
              <a:t>()</a:t>
            </a:r>
          </a:p>
          <a:p>
            <a:r>
              <a:rPr lang="en-IN" sz="2000" dirty="0" err="1"/>
              <a:t>Model.updateOne</a:t>
            </a:r>
            <a:r>
              <a:rPr lang="en-IN" sz="2000" dirty="0"/>
              <a:t>()</a:t>
            </a:r>
          </a:p>
          <a:p>
            <a:r>
              <a:rPr lang="en-IN" sz="2000" dirty="0" err="1"/>
              <a:t>Model.deleteMany</a:t>
            </a:r>
            <a:r>
              <a:rPr lang="en-IN" sz="2000" dirty="0"/>
              <a:t>()</a:t>
            </a:r>
          </a:p>
          <a:p>
            <a:r>
              <a:rPr lang="en-IN" sz="2000" dirty="0" err="1"/>
              <a:t>Model.deleteOne</a:t>
            </a:r>
            <a:r>
              <a:rPr lang="en-IN" sz="2000" dirty="0"/>
              <a:t>()</a:t>
            </a:r>
          </a:p>
          <a:p>
            <a:r>
              <a:rPr lang="en-IN" sz="2000" dirty="0" err="1"/>
              <a:t>Model.aggregate</a:t>
            </a:r>
            <a:r>
              <a:rPr lang="en-IN" sz="2000" dirty="0"/>
              <a:t>()</a:t>
            </a:r>
          </a:p>
          <a:p>
            <a:r>
              <a:rPr lang="en-IN" sz="2000" dirty="0" err="1"/>
              <a:t>Model.bulkWrite</a:t>
            </a:r>
            <a:r>
              <a:rPr lang="en-IN" sz="2000" dirty="0"/>
              <a:t>()</a:t>
            </a:r>
          </a:p>
          <a:p>
            <a:r>
              <a:rPr lang="en-IN" sz="2000" dirty="0" err="1"/>
              <a:t>Model.count</a:t>
            </a:r>
            <a:r>
              <a:rPr lang="en-IN" sz="2000" dirty="0"/>
              <a:t>()</a:t>
            </a:r>
          </a:p>
          <a:p>
            <a:r>
              <a:rPr lang="en-IN" sz="2000" dirty="0" err="1"/>
              <a:t>Model.distinct</a:t>
            </a:r>
            <a:r>
              <a:rPr lang="en-IN" sz="2000" dirty="0"/>
              <a:t>()</a:t>
            </a:r>
            <a:endParaRPr lang="en-IN" dirty="0"/>
          </a:p>
        </p:txBody>
      </p:sp>
    </p:spTree>
    <p:extLst>
      <p:ext uri="{BB962C8B-B14F-4D97-AF65-F5344CB8AC3E}">
        <p14:creationId xmlns:p14="http://schemas.microsoft.com/office/powerpoint/2010/main" val="2508225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E69F-3571-C14F-9B27-A78E64C3F4FF}"/>
              </a:ext>
            </a:extLst>
          </p:cNvPr>
          <p:cNvSpPr>
            <a:spLocks noGrp="1"/>
          </p:cNvSpPr>
          <p:nvPr>
            <p:ph type="title"/>
          </p:nvPr>
        </p:nvSpPr>
        <p:spPr/>
        <p:txBody>
          <a:bodyPr/>
          <a:lstStyle/>
          <a:p>
            <a:r>
              <a:rPr lang="en-GB" dirty="0"/>
              <a:t>Aggregation</a:t>
            </a:r>
            <a:endParaRPr lang="en-IN" dirty="0"/>
          </a:p>
        </p:txBody>
      </p:sp>
      <p:sp>
        <p:nvSpPr>
          <p:cNvPr id="3" name="Text Placeholder 2">
            <a:extLst>
              <a:ext uri="{FF2B5EF4-FFF2-40B4-BE49-F238E27FC236}">
                <a16:creationId xmlns:a16="http://schemas.microsoft.com/office/drawing/2014/main" id="{FCF0773D-1E07-C3AB-1312-D191CFEE4DE7}"/>
              </a:ext>
            </a:extLst>
          </p:cNvPr>
          <p:cNvSpPr>
            <a:spLocks noGrp="1"/>
          </p:cNvSpPr>
          <p:nvPr>
            <p:ph type="body" idx="1"/>
          </p:nvPr>
        </p:nvSpPr>
        <p:spPr>
          <a:xfrm>
            <a:off x="438150" y="1154097"/>
            <a:ext cx="8332470" cy="3265504"/>
          </a:xfrm>
        </p:spPr>
        <p:txBody>
          <a:bodyPr/>
          <a:lstStyle/>
          <a:p>
            <a:r>
              <a:rPr lang="en-GB" dirty="0"/>
              <a:t>Process multiple documents and return computed results. </a:t>
            </a:r>
          </a:p>
          <a:p>
            <a:r>
              <a:rPr lang="en-GB" dirty="0"/>
              <a:t>Pipeline consists of one or more stages that process documents.</a:t>
            </a:r>
          </a:p>
          <a:p>
            <a:r>
              <a:rPr lang="en-GB" dirty="0"/>
              <a:t>Each stage performs an operation on the input documents. </a:t>
            </a:r>
          </a:p>
          <a:p>
            <a:r>
              <a:rPr lang="en-GB" dirty="0"/>
              <a:t>The documents that are output from a stage are passed to the next stage.</a:t>
            </a:r>
            <a:endParaRPr lang="en-IN" dirty="0"/>
          </a:p>
        </p:txBody>
      </p:sp>
      <p:pic>
        <p:nvPicPr>
          <p:cNvPr id="5" name="Picture 4">
            <a:extLst>
              <a:ext uri="{FF2B5EF4-FFF2-40B4-BE49-F238E27FC236}">
                <a16:creationId xmlns:a16="http://schemas.microsoft.com/office/drawing/2014/main" id="{BF6A16EB-8A23-E3CE-60CA-DE41EA3F4F7D}"/>
              </a:ext>
            </a:extLst>
          </p:cNvPr>
          <p:cNvPicPr>
            <a:picLocks noChangeAspect="1"/>
          </p:cNvPicPr>
          <p:nvPr/>
        </p:nvPicPr>
        <p:blipFill rotWithShape="1">
          <a:blip r:embed="rId2"/>
          <a:srcRect t="30322"/>
          <a:stretch/>
        </p:blipFill>
        <p:spPr>
          <a:xfrm>
            <a:off x="694784" y="3053918"/>
            <a:ext cx="7754432" cy="1184919"/>
          </a:xfrm>
          <a:prstGeom prst="rect">
            <a:avLst/>
          </a:prstGeom>
        </p:spPr>
      </p:pic>
    </p:spTree>
    <p:extLst>
      <p:ext uri="{BB962C8B-B14F-4D97-AF65-F5344CB8AC3E}">
        <p14:creationId xmlns:p14="http://schemas.microsoft.com/office/powerpoint/2010/main" val="1138262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DAF7-EC26-0EFC-B031-E845BE6B1C84}"/>
              </a:ext>
            </a:extLst>
          </p:cNvPr>
          <p:cNvSpPr>
            <a:spLocks noGrp="1"/>
          </p:cNvSpPr>
          <p:nvPr>
            <p:ph type="title"/>
          </p:nvPr>
        </p:nvSpPr>
        <p:spPr/>
        <p:txBody>
          <a:bodyPr/>
          <a:lstStyle/>
          <a:p>
            <a:r>
              <a:rPr lang="en-GB" dirty="0">
                <a:latin typeface="Franklin Gothic Medium" panose="020B0603020102020204" pitchFamily="34" charset="0"/>
              </a:rPr>
              <a:t>Synchronous vs Asynchronous </a:t>
            </a:r>
            <a:r>
              <a:rPr lang="en-GB" dirty="0" err="1">
                <a:latin typeface="Franklin Gothic Medium" panose="020B0603020102020204" pitchFamily="34" charset="0"/>
              </a:rPr>
              <a:t>Contd</a:t>
            </a:r>
            <a:r>
              <a:rPr lang="en-GB" dirty="0">
                <a:latin typeface="Franklin Gothic Medium" panose="020B0603020102020204" pitchFamily="34" charset="0"/>
              </a:rPr>
              <a:t>…</a:t>
            </a:r>
            <a:endParaRPr lang="en-IN" dirty="0"/>
          </a:p>
        </p:txBody>
      </p:sp>
      <p:sp>
        <p:nvSpPr>
          <p:cNvPr id="3" name="Text Placeholder 2">
            <a:extLst>
              <a:ext uri="{FF2B5EF4-FFF2-40B4-BE49-F238E27FC236}">
                <a16:creationId xmlns:a16="http://schemas.microsoft.com/office/drawing/2014/main" id="{6A23FA81-BC6A-9EF0-752E-A21D20E72D86}"/>
              </a:ext>
            </a:extLst>
          </p:cNvPr>
          <p:cNvSpPr>
            <a:spLocks noGrp="1"/>
          </p:cNvSpPr>
          <p:nvPr>
            <p:ph type="body" idx="1"/>
          </p:nvPr>
        </p:nvSpPr>
        <p:spPr/>
        <p:txBody>
          <a:bodyPr/>
          <a:lstStyle/>
          <a:p>
            <a:pPr marL="146050" indent="0">
              <a:buNone/>
            </a:pPr>
            <a:r>
              <a:rPr lang="en-GB" dirty="0"/>
              <a:t>Asynchronous :</a:t>
            </a:r>
          </a:p>
          <a:p>
            <a:pPr marL="146050" indent="0">
              <a:buNone/>
            </a:pPr>
            <a:r>
              <a:rPr lang="en-GB" dirty="0"/>
              <a:t>Allows the program to continue running while waiting for a task to finish</a:t>
            </a:r>
          </a:p>
          <a:p>
            <a:pPr marL="146050" indent="0">
              <a:buNone/>
            </a:pPr>
            <a:r>
              <a:rPr lang="en-GB" dirty="0"/>
              <a:t> </a:t>
            </a:r>
            <a:endParaRPr lang="en-IN" dirty="0"/>
          </a:p>
        </p:txBody>
      </p:sp>
      <p:pic>
        <p:nvPicPr>
          <p:cNvPr id="5" name="Picture 4">
            <a:extLst>
              <a:ext uri="{FF2B5EF4-FFF2-40B4-BE49-F238E27FC236}">
                <a16:creationId xmlns:a16="http://schemas.microsoft.com/office/drawing/2014/main" id="{092899DC-DC12-D400-1193-E9AE604C592B}"/>
              </a:ext>
            </a:extLst>
          </p:cNvPr>
          <p:cNvPicPr>
            <a:picLocks noChangeAspect="1"/>
          </p:cNvPicPr>
          <p:nvPr/>
        </p:nvPicPr>
        <p:blipFill>
          <a:blip r:embed="rId2"/>
          <a:stretch>
            <a:fillRect/>
          </a:stretch>
        </p:blipFill>
        <p:spPr>
          <a:xfrm>
            <a:off x="653533" y="2712505"/>
            <a:ext cx="2879779" cy="1415612"/>
          </a:xfrm>
          <a:prstGeom prst="rect">
            <a:avLst/>
          </a:prstGeom>
        </p:spPr>
      </p:pic>
      <p:pic>
        <p:nvPicPr>
          <p:cNvPr id="7" name="Picture 6">
            <a:extLst>
              <a:ext uri="{FF2B5EF4-FFF2-40B4-BE49-F238E27FC236}">
                <a16:creationId xmlns:a16="http://schemas.microsoft.com/office/drawing/2014/main" id="{955DBACE-9796-4CAD-78BA-4CF3199FA683}"/>
              </a:ext>
            </a:extLst>
          </p:cNvPr>
          <p:cNvPicPr>
            <a:picLocks noChangeAspect="1"/>
          </p:cNvPicPr>
          <p:nvPr/>
        </p:nvPicPr>
        <p:blipFill>
          <a:blip r:embed="rId3"/>
          <a:stretch>
            <a:fillRect/>
          </a:stretch>
        </p:blipFill>
        <p:spPr>
          <a:xfrm>
            <a:off x="4995481" y="2709731"/>
            <a:ext cx="2151043" cy="1311853"/>
          </a:xfrm>
          <a:prstGeom prst="rect">
            <a:avLst/>
          </a:prstGeom>
        </p:spPr>
      </p:pic>
    </p:spTree>
    <p:extLst>
      <p:ext uri="{BB962C8B-B14F-4D97-AF65-F5344CB8AC3E}">
        <p14:creationId xmlns:p14="http://schemas.microsoft.com/office/powerpoint/2010/main" val="3058298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FE76-39AC-A45F-0CCB-223C743861E1}"/>
              </a:ext>
            </a:extLst>
          </p:cNvPr>
          <p:cNvSpPr>
            <a:spLocks noGrp="1"/>
          </p:cNvSpPr>
          <p:nvPr>
            <p:ph type="title"/>
          </p:nvPr>
        </p:nvSpPr>
        <p:spPr/>
        <p:txBody>
          <a:bodyPr/>
          <a:lstStyle/>
          <a:p>
            <a:r>
              <a:rPr lang="en-GB" dirty="0"/>
              <a:t>Pipeline </a:t>
            </a:r>
            <a:endParaRPr lang="en-IN" dirty="0"/>
          </a:p>
        </p:txBody>
      </p:sp>
      <p:sp>
        <p:nvSpPr>
          <p:cNvPr id="3" name="Text Placeholder 2">
            <a:extLst>
              <a:ext uri="{FF2B5EF4-FFF2-40B4-BE49-F238E27FC236}">
                <a16:creationId xmlns:a16="http://schemas.microsoft.com/office/drawing/2014/main" id="{D63724AF-3C87-F473-5DCD-F89B9EB8866C}"/>
              </a:ext>
            </a:extLst>
          </p:cNvPr>
          <p:cNvSpPr>
            <a:spLocks noGrp="1"/>
          </p:cNvSpPr>
          <p:nvPr>
            <p:ph type="body" idx="1"/>
          </p:nvPr>
        </p:nvSpPr>
        <p:spPr>
          <a:xfrm>
            <a:off x="-20029" y="2057921"/>
            <a:ext cx="8010947" cy="2361679"/>
          </a:xfrm>
        </p:spPr>
        <p:txBody>
          <a:bodyPr/>
          <a:lstStyle/>
          <a:p>
            <a:endParaRPr lang="en-IN" dirty="0"/>
          </a:p>
        </p:txBody>
      </p:sp>
      <p:pic>
        <p:nvPicPr>
          <p:cNvPr id="9" name="Picture 8">
            <a:extLst>
              <a:ext uri="{FF2B5EF4-FFF2-40B4-BE49-F238E27FC236}">
                <a16:creationId xmlns:a16="http://schemas.microsoft.com/office/drawing/2014/main" id="{B1DE2CD3-BAEB-CB59-AB28-D2F0589F3ED6}"/>
              </a:ext>
            </a:extLst>
          </p:cNvPr>
          <p:cNvPicPr>
            <a:picLocks noChangeAspect="1"/>
          </p:cNvPicPr>
          <p:nvPr/>
        </p:nvPicPr>
        <p:blipFill>
          <a:blip r:embed="rId2"/>
          <a:stretch>
            <a:fillRect/>
          </a:stretch>
        </p:blipFill>
        <p:spPr>
          <a:xfrm>
            <a:off x="438150" y="1100831"/>
            <a:ext cx="8128801" cy="3747522"/>
          </a:xfrm>
          <a:prstGeom prst="rect">
            <a:avLst/>
          </a:prstGeom>
        </p:spPr>
      </p:pic>
    </p:spTree>
    <p:extLst>
      <p:ext uri="{BB962C8B-B14F-4D97-AF65-F5344CB8AC3E}">
        <p14:creationId xmlns:p14="http://schemas.microsoft.com/office/powerpoint/2010/main" val="3805616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FE7B-BFA3-2C4C-381A-F41951D37E94}"/>
              </a:ext>
            </a:extLst>
          </p:cNvPr>
          <p:cNvSpPr>
            <a:spLocks noGrp="1"/>
          </p:cNvSpPr>
          <p:nvPr>
            <p:ph type="title"/>
          </p:nvPr>
        </p:nvSpPr>
        <p:spPr/>
        <p:txBody>
          <a:bodyPr/>
          <a:lstStyle/>
          <a:p>
            <a:r>
              <a:rPr lang="en-GB" dirty="0"/>
              <a:t>Lookup </a:t>
            </a:r>
            <a:endParaRPr lang="en-IN" dirty="0"/>
          </a:p>
        </p:txBody>
      </p:sp>
      <p:sp>
        <p:nvSpPr>
          <p:cNvPr id="3" name="Text Placeholder 2">
            <a:extLst>
              <a:ext uri="{FF2B5EF4-FFF2-40B4-BE49-F238E27FC236}">
                <a16:creationId xmlns:a16="http://schemas.microsoft.com/office/drawing/2014/main" id="{3181DD61-2047-EAB1-8B6E-58A64E0C3FF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C931685-99D7-AE6E-0272-77336A717FBB}"/>
              </a:ext>
            </a:extLst>
          </p:cNvPr>
          <p:cNvPicPr>
            <a:picLocks noChangeAspect="1"/>
          </p:cNvPicPr>
          <p:nvPr/>
        </p:nvPicPr>
        <p:blipFill>
          <a:blip r:embed="rId2"/>
          <a:stretch>
            <a:fillRect/>
          </a:stretch>
        </p:blipFill>
        <p:spPr>
          <a:xfrm>
            <a:off x="438150" y="951983"/>
            <a:ext cx="4249260" cy="1917799"/>
          </a:xfrm>
          <a:prstGeom prst="rect">
            <a:avLst/>
          </a:prstGeom>
        </p:spPr>
      </p:pic>
      <p:pic>
        <p:nvPicPr>
          <p:cNvPr id="7" name="Picture 6">
            <a:extLst>
              <a:ext uri="{FF2B5EF4-FFF2-40B4-BE49-F238E27FC236}">
                <a16:creationId xmlns:a16="http://schemas.microsoft.com/office/drawing/2014/main" id="{5DB0C720-09DA-ADDB-F7A8-C11B813B7EB6}"/>
              </a:ext>
            </a:extLst>
          </p:cNvPr>
          <p:cNvPicPr>
            <a:picLocks noChangeAspect="1"/>
          </p:cNvPicPr>
          <p:nvPr/>
        </p:nvPicPr>
        <p:blipFill rotWithShape="1">
          <a:blip r:embed="rId3"/>
          <a:srcRect t="14629" b="16536"/>
          <a:stretch/>
        </p:blipFill>
        <p:spPr>
          <a:xfrm>
            <a:off x="3784347" y="2783557"/>
            <a:ext cx="4921503" cy="1722269"/>
          </a:xfrm>
          <a:prstGeom prst="rect">
            <a:avLst/>
          </a:prstGeom>
        </p:spPr>
      </p:pic>
    </p:spTree>
    <p:extLst>
      <p:ext uri="{BB962C8B-B14F-4D97-AF65-F5344CB8AC3E}">
        <p14:creationId xmlns:p14="http://schemas.microsoft.com/office/powerpoint/2010/main" val="287664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1097E1-D8E7-B939-EB86-F2B4D56A39B8}"/>
              </a:ext>
            </a:extLst>
          </p:cNvPr>
          <p:cNvSpPr>
            <a:spLocks noGrp="1"/>
          </p:cNvSpPr>
          <p:nvPr>
            <p:ph type="body" idx="1"/>
          </p:nvPr>
        </p:nvSpPr>
        <p:spPr>
          <a:xfrm>
            <a:off x="438150" y="408372"/>
            <a:ext cx="8332470" cy="4376691"/>
          </a:xfrm>
        </p:spPr>
        <p:txBody>
          <a:bodyPr>
            <a:normAutofit fontScale="70000" lnSpcReduction="20000"/>
          </a:bodyPr>
          <a:lstStyle/>
          <a:p>
            <a:pPr marL="146050" indent="0">
              <a:buNone/>
            </a:pPr>
            <a:r>
              <a:rPr lang="en-IN" dirty="0" err="1"/>
              <a:t>db.studentDetails.aggregate</a:t>
            </a:r>
            <a:r>
              <a:rPr lang="en-IN" dirty="0"/>
              <a:t>(</a:t>
            </a:r>
          </a:p>
          <a:p>
            <a:pPr marL="146050" indent="0">
              <a:buNone/>
            </a:pPr>
            <a:r>
              <a:rPr lang="en-IN" dirty="0"/>
              <a:t>[ </a:t>
            </a:r>
          </a:p>
          <a:p>
            <a:pPr marL="146050" indent="0">
              <a:buNone/>
            </a:pPr>
            <a:r>
              <a:rPr lang="en-IN" dirty="0"/>
              <a:t>    {</a:t>
            </a:r>
          </a:p>
          <a:p>
            <a:pPr marL="146050" indent="0">
              <a:buNone/>
            </a:pPr>
            <a:r>
              <a:rPr lang="en-IN" dirty="0"/>
              <a:t>        $project : { "</a:t>
            </a:r>
            <a:r>
              <a:rPr lang="en-IN" dirty="0" err="1"/>
              <a:t>rollNumber</a:t>
            </a:r>
            <a:r>
              <a:rPr lang="en-IN" dirty="0"/>
              <a:t>" : 1, "name" : 1}</a:t>
            </a:r>
          </a:p>
          <a:p>
            <a:pPr marL="146050" indent="0">
              <a:buNone/>
            </a:pPr>
            <a:r>
              <a:rPr lang="en-IN" dirty="0"/>
              <a:t>    },</a:t>
            </a:r>
          </a:p>
          <a:p>
            <a:pPr marL="146050" indent="0">
              <a:buNone/>
            </a:pPr>
            <a:r>
              <a:rPr lang="en-IN" dirty="0"/>
              <a:t>    {</a:t>
            </a:r>
          </a:p>
          <a:p>
            <a:pPr marL="146050" indent="0">
              <a:buNone/>
            </a:pPr>
            <a:r>
              <a:rPr lang="en-IN" dirty="0"/>
              <a:t>        $lookup: {</a:t>
            </a:r>
          </a:p>
          <a:p>
            <a:pPr marL="146050" indent="0">
              <a:buNone/>
            </a:pPr>
            <a:r>
              <a:rPr lang="en-IN" dirty="0"/>
              <a:t>            from: "</a:t>
            </a:r>
            <a:r>
              <a:rPr lang="en-IN" dirty="0" err="1"/>
              <a:t>feeDetails</a:t>
            </a:r>
            <a:r>
              <a:rPr lang="en-IN" dirty="0"/>
              <a:t>",</a:t>
            </a:r>
          </a:p>
          <a:p>
            <a:pPr marL="146050" indent="0">
              <a:buNone/>
            </a:pPr>
            <a:r>
              <a:rPr lang="en-IN" dirty="0"/>
              <a:t>            </a:t>
            </a:r>
            <a:r>
              <a:rPr lang="en-IN" dirty="0" err="1"/>
              <a:t>localField</a:t>
            </a:r>
            <a:r>
              <a:rPr lang="en-IN" dirty="0"/>
              <a:t>: "</a:t>
            </a:r>
            <a:r>
              <a:rPr lang="en-IN" dirty="0" err="1"/>
              <a:t>rollNumber</a:t>
            </a:r>
            <a:r>
              <a:rPr lang="en-IN" dirty="0"/>
              <a:t>",</a:t>
            </a:r>
          </a:p>
          <a:p>
            <a:pPr marL="146050" indent="0">
              <a:buNone/>
            </a:pPr>
            <a:r>
              <a:rPr lang="en-IN" dirty="0"/>
              <a:t>            </a:t>
            </a:r>
            <a:r>
              <a:rPr lang="en-IN" dirty="0" err="1"/>
              <a:t>foreignField</a:t>
            </a:r>
            <a:r>
              <a:rPr lang="en-IN" dirty="0"/>
              <a:t>: "</a:t>
            </a:r>
            <a:r>
              <a:rPr lang="en-IN" dirty="0" err="1"/>
              <a:t>rollNo</a:t>
            </a:r>
            <a:r>
              <a:rPr lang="en-IN" dirty="0"/>
              <a:t>",</a:t>
            </a:r>
          </a:p>
          <a:p>
            <a:pPr marL="146050" indent="0">
              <a:buNone/>
            </a:pPr>
            <a:r>
              <a:rPr lang="en-IN" dirty="0"/>
              <a:t>            as: "</a:t>
            </a:r>
            <a:r>
              <a:rPr lang="en-IN" dirty="0" err="1"/>
              <a:t>feeDetails</a:t>
            </a:r>
            <a:r>
              <a:rPr lang="en-IN" dirty="0"/>
              <a:t>",</a:t>
            </a:r>
          </a:p>
          <a:p>
            <a:pPr marL="146050" indent="0">
              <a:buNone/>
            </a:pPr>
            <a:r>
              <a:rPr lang="en-IN" dirty="0"/>
              <a:t>        },</a:t>
            </a:r>
          </a:p>
          <a:p>
            <a:pPr marL="146050" indent="0">
              <a:buNone/>
            </a:pPr>
            <a:r>
              <a:rPr lang="en-IN" dirty="0"/>
              <a:t>    },</a:t>
            </a:r>
          </a:p>
          <a:p>
            <a:pPr marL="146050" indent="0">
              <a:buNone/>
            </a:pPr>
            <a:r>
              <a:rPr lang="en-IN" dirty="0"/>
              <a:t>    {</a:t>
            </a:r>
          </a:p>
          <a:p>
            <a:pPr marL="146050" indent="0">
              <a:buNone/>
            </a:pPr>
            <a:r>
              <a:rPr lang="en-IN" dirty="0"/>
              <a:t>        $unwind: "$</a:t>
            </a:r>
            <a:r>
              <a:rPr lang="en-IN" dirty="0" err="1"/>
              <a:t>feeDetails</a:t>
            </a:r>
            <a:r>
              <a:rPr lang="en-IN" dirty="0"/>
              <a:t>"</a:t>
            </a:r>
          </a:p>
          <a:p>
            <a:pPr marL="146050" indent="0">
              <a:buNone/>
            </a:pPr>
            <a:r>
              <a:rPr lang="en-IN" dirty="0"/>
              <a:t>    }, </a:t>
            </a:r>
          </a:p>
          <a:p>
            <a:pPr marL="146050" indent="0">
              <a:buNone/>
            </a:pPr>
            <a:r>
              <a:rPr lang="en-IN" dirty="0"/>
              <a:t>    {</a:t>
            </a:r>
          </a:p>
          <a:p>
            <a:pPr marL="146050" indent="0">
              <a:buNone/>
            </a:pPr>
            <a:r>
              <a:rPr lang="en-IN" dirty="0"/>
              <a:t>        $project: {"</a:t>
            </a:r>
            <a:r>
              <a:rPr lang="en-IN" dirty="0" err="1"/>
              <a:t>rollNumber</a:t>
            </a:r>
            <a:r>
              <a:rPr lang="en-IN" dirty="0"/>
              <a:t>": 1, "name" :1, "fees" : "$</a:t>
            </a:r>
            <a:r>
              <a:rPr lang="en-IN" dirty="0" err="1"/>
              <a:t>feeDetails.fees</a:t>
            </a:r>
            <a:r>
              <a:rPr lang="en-IN" dirty="0"/>
              <a:t>" }</a:t>
            </a:r>
          </a:p>
          <a:p>
            <a:pPr marL="146050" indent="0">
              <a:buNone/>
            </a:pPr>
            <a:r>
              <a:rPr lang="en-IN" dirty="0"/>
              <a:t>    }</a:t>
            </a:r>
          </a:p>
          <a:p>
            <a:pPr marL="146050" indent="0">
              <a:buNone/>
            </a:pPr>
            <a:r>
              <a:rPr lang="en-IN" dirty="0"/>
              <a:t>]);</a:t>
            </a:r>
          </a:p>
        </p:txBody>
      </p:sp>
      <p:pic>
        <p:nvPicPr>
          <p:cNvPr id="5" name="Picture 4">
            <a:extLst>
              <a:ext uri="{FF2B5EF4-FFF2-40B4-BE49-F238E27FC236}">
                <a16:creationId xmlns:a16="http://schemas.microsoft.com/office/drawing/2014/main" id="{37134F8D-C1D6-A40E-160C-3FED27F8CD0C}"/>
              </a:ext>
            </a:extLst>
          </p:cNvPr>
          <p:cNvPicPr>
            <a:picLocks noChangeAspect="1"/>
          </p:cNvPicPr>
          <p:nvPr/>
        </p:nvPicPr>
        <p:blipFill>
          <a:blip r:embed="rId2"/>
          <a:stretch>
            <a:fillRect/>
          </a:stretch>
        </p:blipFill>
        <p:spPr>
          <a:xfrm>
            <a:off x="4260496" y="408372"/>
            <a:ext cx="4510124" cy="1785635"/>
          </a:xfrm>
          <a:prstGeom prst="rect">
            <a:avLst/>
          </a:prstGeom>
        </p:spPr>
      </p:pic>
      <p:pic>
        <p:nvPicPr>
          <p:cNvPr id="7" name="Picture 6">
            <a:extLst>
              <a:ext uri="{FF2B5EF4-FFF2-40B4-BE49-F238E27FC236}">
                <a16:creationId xmlns:a16="http://schemas.microsoft.com/office/drawing/2014/main" id="{58450924-53F3-C3D2-7184-FA8761AE4322}"/>
              </a:ext>
            </a:extLst>
          </p:cNvPr>
          <p:cNvPicPr>
            <a:picLocks noChangeAspect="1"/>
          </p:cNvPicPr>
          <p:nvPr/>
        </p:nvPicPr>
        <p:blipFill>
          <a:blip r:embed="rId3"/>
          <a:stretch>
            <a:fillRect/>
          </a:stretch>
        </p:blipFill>
        <p:spPr>
          <a:xfrm>
            <a:off x="4260497" y="2291441"/>
            <a:ext cx="4510124" cy="1472692"/>
          </a:xfrm>
          <a:prstGeom prst="rect">
            <a:avLst/>
          </a:prstGeom>
        </p:spPr>
      </p:pic>
    </p:spTree>
    <p:extLst>
      <p:ext uri="{BB962C8B-B14F-4D97-AF65-F5344CB8AC3E}">
        <p14:creationId xmlns:p14="http://schemas.microsoft.com/office/powerpoint/2010/main" val="3694239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1D96-6643-CC93-1E3C-0CBCBD157A9E}"/>
              </a:ext>
            </a:extLst>
          </p:cNvPr>
          <p:cNvSpPr>
            <a:spLocks noGrp="1"/>
          </p:cNvSpPr>
          <p:nvPr>
            <p:ph type="title"/>
          </p:nvPr>
        </p:nvSpPr>
        <p:spPr/>
        <p:txBody>
          <a:bodyPr/>
          <a:lstStyle/>
          <a:p>
            <a:r>
              <a:rPr lang="en-IN" dirty="0"/>
              <a:t>Application Development </a:t>
            </a:r>
          </a:p>
        </p:txBody>
      </p:sp>
      <p:sp>
        <p:nvSpPr>
          <p:cNvPr id="3" name="Text Placeholder 2">
            <a:extLst>
              <a:ext uri="{FF2B5EF4-FFF2-40B4-BE49-F238E27FC236}">
                <a16:creationId xmlns:a16="http://schemas.microsoft.com/office/drawing/2014/main" id="{B693A7C9-F072-AD11-EBAF-4580B742B054}"/>
              </a:ext>
            </a:extLst>
          </p:cNvPr>
          <p:cNvSpPr>
            <a:spLocks noGrp="1"/>
          </p:cNvSpPr>
          <p:nvPr>
            <p:ph type="body" idx="1"/>
          </p:nvPr>
        </p:nvSpPr>
        <p:spPr>
          <a:xfrm>
            <a:off x="438150" y="1562470"/>
            <a:ext cx="8332470" cy="2857131"/>
          </a:xfrm>
        </p:spPr>
        <p:txBody>
          <a:bodyPr>
            <a:normAutofit/>
          </a:bodyPr>
          <a:lstStyle/>
          <a:p>
            <a:pPr marL="146050" indent="0">
              <a:buNone/>
            </a:pPr>
            <a:r>
              <a:rPr lang="en-GB" dirty="0"/>
              <a:t>Build a simple login and registration system with a dashboard that shows users’ information with two actions. </a:t>
            </a:r>
          </a:p>
          <a:p>
            <a:pPr lvl="1">
              <a:buFont typeface="Wingdings" panose="05000000000000000000" pitchFamily="2" charset="2"/>
              <a:buChar char="v"/>
            </a:pPr>
            <a:r>
              <a:rPr lang="en-GB" sz="1800" dirty="0"/>
              <a:t>View messages</a:t>
            </a:r>
          </a:p>
          <a:p>
            <a:pPr lvl="1">
              <a:buFont typeface="Wingdings" panose="05000000000000000000" pitchFamily="2" charset="2"/>
              <a:buChar char="v"/>
            </a:pPr>
            <a:r>
              <a:rPr lang="en-GB" sz="1800" dirty="0"/>
              <a:t>Post message (Should show only for the user who logged in)</a:t>
            </a:r>
          </a:p>
        </p:txBody>
      </p:sp>
    </p:spTree>
    <p:extLst>
      <p:ext uri="{BB962C8B-B14F-4D97-AF65-F5344CB8AC3E}">
        <p14:creationId xmlns:p14="http://schemas.microsoft.com/office/powerpoint/2010/main" val="294314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9E1F2-FC7D-FE71-755B-823A65C9ABF6}"/>
              </a:ext>
            </a:extLst>
          </p:cNvPr>
          <p:cNvSpPr>
            <a:spLocks noGrp="1"/>
          </p:cNvSpPr>
          <p:nvPr>
            <p:ph type="title"/>
          </p:nvPr>
        </p:nvSpPr>
        <p:spPr>
          <a:xfrm>
            <a:off x="435005" y="452762"/>
            <a:ext cx="8202967" cy="701336"/>
          </a:xfrm>
        </p:spPr>
        <p:txBody>
          <a:bodyPr/>
          <a:lstStyle/>
          <a:p>
            <a:r>
              <a:rPr lang="en-GB" dirty="0">
                <a:solidFill>
                  <a:schemeClr val="bg2">
                    <a:lumMod val="50000"/>
                  </a:schemeClr>
                </a:solidFill>
                <a:latin typeface="Franklin Gothic Medium" panose="020B0603020102020204" pitchFamily="34" charset="0"/>
              </a:rPr>
              <a:t>Identify the Use Cases     Routes Required (Ctrl)</a:t>
            </a:r>
            <a:endParaRPr lang="en-IN" dirty="0">
              <a:solidFill>
                <a:schemeClr val="bg2">
                  <a:lumMod val="50000"/>
                </a:schemeClr>
              </a:solidFill>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D2A037E3-7502-90A0-63F7-FFBD704A6419}"/>
              </a:ext>
            </a:extLst>
          </p:cNvPr>
          <p:cNvSpPr>
            <a:spLocks noGrp="1"/>
          </p:cNvSpPr>
          <p:nvPr>
            <p:ph type="body" idx="1"/>
          </p:nvPr>
        </p:nvSpPr>
        <p:spPr>
          <a:xfrm>
            <a:off x="435005" y="1376039"/>
            <a:ext cx="4070245" cy="3062686"/>
          </a:xfrm>
        </p:spPr>
        <p:txBody>
          <a:bodyPr/>
          <a:lstStyle/>
          <a:p>
            <a:r>
              <a:rPr lang="en-GB" sz="2400" dirty="0"/>
              <a:t>Registration </a:t>
            </a:r>
          </a:p>
          <a:p>
            <a:r>
              <a:rPr lang="en-GB" sz="2400" dirty="0"/>
              <a:t>Login </a:t>
            </a:r>
          </a:p>
          <a:p>
            <a:r>
              <a:rPr lang="en-GB" sz="2400" dirty="0"/>
              <a:t>List users</a:t>
            </a:r>
          </a:p>
          <a:p>
            <a:r>
              <a:rPr lang="en-GB" sz="2400" dirty="0"/>
              <a:t>Post a message</a:t>
            </a:r>
          </a:p>
          <a:p>
            <a:r>
              <a:rPr lang="en-GB" sz="2400" dirty="0"/>
              <a:t>View messages </a:t>
            </a:r>
          </a:p>
          <a:p>
            <a:pPr marL="146050" indent="0">
              <a:buNone/>
            </a:pPr>
            <a:endParaRPr lang="en-IN" dirty="0"/>
          </a:p>
        </p:txBody>
      </p:sp>
      <p:sp>
        <p:nvSpPr>
          <p:cNvPr id="6" name="Text Placeholder 5">
            <a:extLst>
              <a:ext uri="{FF2B5EF4-FFF2-40B4-BE49-F238E27FC236}">
                <a16:creationId xmlns:a16="http://schemas.microsoft.com/office/drawing/2014/main" id="{E4F02411-63DD-F49E-5043-F56210654648}"/>
              </a:ext>
            </a:extLst>
          </p:cNvPr>
          <p:cNvSpPr>
            <a:spLocks noGrp="1"/>
          </p:cNvSpPr>
          <p:nvPr>
            <p:ph type="body" idx="2"/>
          </p:nvPr>
        </p:nvSpPr>
        <p:spPr>
          <a:xfrm>
            <a:off x="4638674" y="1376039"/>
            <a:ext cx="3999297" cy="3062686"/>
          </a:xfrm>
        </p:spPr>
        <p:txBody>
          <a:bodyPr>
            <a:normAutofit/>
          </a:bodyPr>
          <a:lstStyle/>
          <a:p>
            <a:r>
              <a:rPr lang="en-GB" sz="2400" dirty="0"/>
              <a:t>Post -&gt; /user/register</a:t>
            </a:r>
          </a:p>
          <a:p>
            <a:r>
              <a:rPr lang="en-GB" sz="2400" dirty="0"/>
              <a:t>Post -&gt; /user/login </a:t>
            </a:r>
          </a:p>
          <a:p>
            <a:r>
              <a:rPr lang="en-GB" sz="2400" dirty="0"/>
              <a:t>Get -&gt;  /user</a:t>
            </a:r>
          </a:p>
          <a:p>
            <a:r>
              <a:rPr lang="en-GB" sz="2400" dirty="0"/>
              <a:t>Post -&gt; /messages</a:t>
            </a:r>
          </a:p>
          <a:p>
            <a:r>
              <a:rPr lang="en-GB" sz="2400" dirty="0"/>
              <a:t>Get -&gt; /messages</a:t>
            </a:r>
            <a:endParaRPr lang="en-IN" sz="2400" dirty="0"/>
          </a:p>
        </p:txBody>
      </p:sp>
    </p:spTree>
    <p:extLst>
      <p:ext uri="{BB962C8B-B14F-4D97-AF65-F5344CB8AC3E}">
        <p14:creationId xmlns:p14="http://schemas.microsoft.com/office/powerpoint/2010/main" val="208000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9E1F2-FC7D-FE71-755B-823A65C9ABF6}"/>
              </a:ext>
            </a:extLst>
          </p:cNvPr>
          <p:cNvSpPr>
            <a:spLocks noGrp="1"/>
          </p:cNvSpPr>
          <p:nvPr>
            <p:ph type="title"/>
          </p:nvPr>
        </p:nvSpPr>
        <p:spPr>
          <a:xfrm>
            <a:off x="435005" y="452762"/>
            <a:ext cx="8202967" cy="701336"/>
          </a:xfrm>
        </p:spPr>
        <p:txBody>
          <a:bodyPr/>
          <a:lstStyle/>
          <a:p>
            <a:r>
              <a:rPr lang="en-GB" dirty="0">
                <a:solidFill>
                  <a:schemeClr val="bg2">
                    <a:lumMod val="50000"/>
                  </a:schemeClr>
                </a:solidFill>
                <a:latin typeface="Franklin Gothic Medium" panose="020B0603020102020204" pitchFamily="34" charset="0"/>
              </a:rPr>
              <a:t>Identify the Model     		Identify the Views</a:t>
            </a:r>
            <a:endParaRPr lang="en-IN" dirty="0">
              <a:solidFill>
                <a:schemeClr val="bg2">
                  <a:lumMod val="50000"/>
                </a:schemeClr>
              </a:solidFill>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D2A037E3-7502-90A0-63F7-FFBD704A6419}"/>
              </a:ext>
            </a:extLst>
          </p:cNvPr>
          <p:cNvSpPr>
            <a:spLocks noGrp="1"/>
          </p:cNvSpPr>
          <p:nvPr>
            <p:ph type="body" idx="1"/>
          </p:nvPr>
        </p:nvSpPr>
        <p:spPr>
          <a:xfrm>
            <a:off x="435005" y="1376038"/>
            <a:ext cx="4070245" cy="3462291"/>
          </a:xfrm>
        </p:spPr>
        <p:txBody>
          <a:bodyPr>
            <a:normAutofit/>
          </a:bodyPr>
          <a:lstStyle/>
          <a:p>
            <a:pPr marL="146050" indent="0">
              <a:buNone/>
            </a:pPr>
            <a:r>
              <a:rPr lang="en-GB" sz="2000" dirty="0"/>
              <a:t>Users :  </a:t>
            </a:r>
          </a:p>
          <a:p>
            <a:pPr lvl="1">
              <a:buFont typeface="Wingdings" panose="05000000000000000000" pitchFamily="2" charset="2"/>
              <a:buChar char="v"/>
            </a:pPr>
            <a:r>
              <a:rPr lang="en-GB" sz="1800" dirty="0" err="1"/>
              <a:t>userName</a:t>
            </a:r>
            <a:r>
              <a:rPr lang="en-GB" sz="1800" dirty="0"/>
              <a:t> (unique)</a:t>
            </a:r>
          </a:p>
          <a:p>
            <a:pPr lvl="1">
              <a:buFont typeface="Wingdings" panose="05000000000000000000" pitchFamily="2" charset="2"/>
              <a:buChar char="v"/>
            </a:pPr>
            <a:r>
              <a:rPr lang="en-IN" sz="1800" dirty="0"/>
              <a:t>name</a:t>
            </a:r>
          </a:p>
          <a:p>
            <a:pPr lvl="1">
              <a:buFont typeface="Wingdings" panose="05000000000000000000" pitchFamily="2" charset="2"/>
              <a:buChar char="v"/>
            </a:pPr>
            <a:r>
              <a:rPr lang="en-IN" sz="1800" dirty="0"/>
              <a:t>email</a:t>
            </a:r>
          </a:p>
          <a:p>
            <a:pPr lvl="1">
              <a:buFont typeface="Wingdings" panose="05000000000000000000" pitchFamily="2" charset="2"/>
              <a:buChar char="v"/>
            </a:pPr>
            <a:r>
              <a:rPr lang="en-IN" sz="1800" dirty="0"/>
              <a:t>age</a:t>
            </a:r>
          </a:p>
          <a:p>
            <a:pPr lvl="1">
              <a:buFont typeface="Wingdings" panose="05000000000000000000" pitchFamily="2" charset="2"/>
              <a:buChar char="v"/>
            </a:pPr>
            <a:r>
              <a:rPr lang="en-IN" sz="1800" dirty="0"/>
              <a:t>password</a:t>
            </a:r>
          </a:p>
          <a:p>
            <a:pPr marL="158750" indent="0">
              <a:buNone/>
            </a:pPr>
            <a:r>
              <a:rPr lang="en-IN" sz="2000" dirty="0"/>
              <a:t>Messages :</a:t>
            </a:r>
          </a:p>
          <a:p>
            <a:pPr marL="958850" lvl="1" indent="-342900">
              <a:buFont typeface="Wingdings" panose="05000000000000000000" pitchFamily="2" charset="2"/>
              <a:buChar char="v"/>
            </a:pPr>
            <a:r>
              <a:rPr lang="en-IN" sz="1800" dirty="0" err="1"/>
              <a:t>userName</a:t>
            </a:r>
            <a:endParaRPr lang="en-IN" sz="1800" dirty="0"/>
          </a:p>
          <a:p>
            <a:pPr marL="958850" lvl="1" indent="-342900">
              <a:buFont typeface="Wingdings" panose="05000000000000000000" pitchFamily="2" charset="2"/>
              <a:buChar char="v"/>
            </a:pPr>
            <a:r>
              <a:rPr lang="en-IN" sz="1800" dirty="0"/>
              <a:t>message</a:t>
            </a:r>
          </a:p>
          <a:p>
            <a:pPr lvl="1">
              <a:buFont typeface="Wingdings" panose="05000000000000000000" pitchFamily="2" charset="2"/>
              <a:buChar char="v"/>
            </a:pPr>
            <a:r>
              <a:rPr lang="en-IN" sz="1800" dirty="0" err="1"/>
              <a:t>postedOn</a:t>
            </a:r>
            <a:endParaRPr lang="en-IN" sz="1800" dirty="0"/>
          </a:p>
          <a:p>
            <a:pPr marL="146050" indent="0">
              <a:buNone/>
            </a:pPr>
            <a:endParaRPr lang="en-IN" dirty="0"/>
          </a:p>
        </p:txBody>
      </p:sp>
      <p:sp>
        <p:nvSpPr>
          <p:cNvPr id="6" name="Text Placeholder 5">
            <a:extLst>
              <a:ext uri="{FF2B5EF4-FFF2-40B4-BE49-F238E27FC236}">
                <a16:creationId xmlns:a16="http://schemas.microsoft.com/office/drawing/2014/main" id="{E4F02411-63DD-F49E-5043-F56210654648}"/>
              </a:ext>
            </a:extLst>
          </p:cNvPr>
          <p:cNvSpPr>
            <a:spLocks noGrp="1"/>
          </p:cNvSpPr>
          <p:nvPr>
            <p:ph type="body" idx="2"/>
          </p:nvPr>
        </p:nvSpPr>
        <p:spPr>
          <a:xfrm>
            <a:off x="4638674" y="1376039"/>
            <a:ext cx="3999297" cy="3062686"/>
          </a:xfrm>
        </p:spPr>
        <p:txBody>
          <a:bodyPr>
            <a:normAutofit/>
          </a:bodyPr>
          <a:lstStyle/>
          <a:p>
            <a:r>
              <a:rPr lang="en-GB" sz="2000" dirty="0"/>
              <a:t>Registration page</a:t>
            </a:r>
          </a:p>
          <a:p>
            <a:r>
              <a:rPr lang="en-GB" sz="2000" dirty="0"/>
              <a:t>Login page</a:t>
            </a:r>
          </a:p>
          <a:p>
            <a:r>
              <a:rPr lang="en-GB" sz="2000" dirty="0"/>
              <a:t>Dashboard page</a:t>
            </a:r>
          </a:p>
          <a:p>
            <a:r>
              <a:rPr lang="en-GB" sz="2000" dirty="0"/>
              <a:t>Post a message page</a:t>
            </a:r>
          </a:p>
          <a:p>
            <a:r>
              <a:rPr lang="en-GB" sz="2000" dirty="0"/>
              <a:t>View messages page</a:t>
            </a:r>
          </a:p>
          <a:p>
            <a:pPr marL="146050" indent="0">
              <a:buNone/>
            </a:pPr>
            <a:endParaRPr lang="en-IN" sz="2400" dirty="0"/>
          </a:p>
        </p:txBody>
      </p:sp>
    </p:spTree>
    <p:extLst>
      <p:ext uri="{BB962C8B-B14F-4D97-AF65-F5344CB8AC3E}">
        <p14:creationId xmlns:p14="http://schemas.microsoft.com/office/powerpoint/2010/main" val="2603686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52D2-CDBA-841D-35D1-416A71AFAD4F}"/>
              </a:ext>
            </a:extLst>
          </p:cNvPr>
          <p:cNvSpPr>
            <a:spLocks noGrp="1"/>
          </p:cNvSpPr>
          <p:nvPr>
            <p:ph type="title"/>
          </p:nvPr>
        </p:nvSpPr>
        <p:spPr/>
        <p:txBody>
          <a:bodyPr/>
          <a:lstStyle/>
          <a:p>
            <a:r>
              <a:rPr lang="en-GB" dirty="0"/>
              <a:t>Steps </a:t>
            </a:r>
            <a:endParaRPr lang="en-IN" dirty="0"/>
          </a:p>
        </p:txBody>
      </p:sp>
      <p:sp>
        <p:nvSpPr>
          <p:cNvPr id="3" name="Text Placeholder 2">
            <a:extLst>
              <a:ext uri="{FF2B5EF4-FFF2-40B4-BE49-F238E27FC236}">
                <a16:creationId xmlns:a16="http://schemas.microsoft.com/office/drawing/2014/main" id="{BE1C926D-4346-0EBD-BBFD-242E318CE6D3}"/>
              </a:ext>
            </a:extLst>
          </p:cNvPr>
          <p:cNvSpPr>
            <a:spLocks noGrp="1"/>
          </p:cNvSpPr>
          <p:nvPr>
            <p:ph type="body" idx="1"/>
          </p:nvPr>
        </p:nvSpPr>
        <p:spPr>
          <a:xfrm>
            <a:off x="438150" y="1198485"/>
            <a:ext cx="8332470" cy="3221116"/>
          </a:xfrm>
        </p:spPr>
        <p:txBody>
          <a:bodyPr>
            <a:normAutofit lnSpcReduction="10000"/>
          </a:bodyPr>
          <a:lstStyle/>
          <a:p>
            <a:r>
              <a:rPr lang="en-GB" dirty="0"/>
              <a:t>Open up your terminal in an empty folder </a:t>
            </a:r>
            <a:r>
              <a:rPr lang="en-GB" b="1" dirty="0" err="1"/>
              <a:t>npm</a:t>
            </a:r>
            <a:r>
              <a:rPr lang="en-GB" b="1" dirty="0"/>
              <a:t> </a:t>
            </a:r>
            <a:r>
              <a:rPr lang="en-GB" b="1" dirty="0" err="1"/>
              <a:t>init</a:t>
            </a:r>
            <a:endParaRPr lang="en-GB" b="1" dirty="0"/>
          </a:p>
          <a:p>
            <a:r>
              <a:rPr lang="en-GB" dirty="0" err="1"/>
              <a:t>npm</a:t>
            </a:r>
            <a:r>
              <a:rPr lang="en-GB" dirty="0"/>
              <a:t> install express mongoose</a:t>
            </a:r>
          </a:p>
          <a:p>
            <a:r>
              <a:rPr lang="en-GB" dirty="0"/>
              <a:t>Create three folders to represent MVC: models, views, and controllers.</a:t>
            </a:r>
          </a:p>
          <a:p>
            <a:r>
              <a:rPr lang="en-GB" dirty="0"/>
              <a:t>Create an index.js file in the root directory.</a:t>
            </a:r>
          </a:p>
          <a:p>
            <a:r>
              <a:rPr lang="en-GB" dirty="0"/>
              <a:t>Go to the </a:t>
            </a:r>
            <a:r>
              <a:rPr lang="en-GB" dirty="0" err="1"/>
              <a:t>package.json</a:t>
            </a:r>
            <a:r>
              <a:rPr lang="en-GB" dirty="0"/>
              <a:t> file and edit the scripts </a:t>
            </a:r>
            <a:r>
              <a:rPr lang="en-GB" b="1" dirty="0"/>
              <a:t>"start": "node index.js“</a:t>
            </a:r>
          </a:p>
          <a:p>
            <a:r>
              <a:rPr lang="en-IN" dirty="0"/>
              <a:t>Create Express server</a:t>
            </a:r>
          </a:p>
          <a:p>
            <a:r>
              <a:rPr lang="en-IN" dirty="0"/>
              <a:t>Create model for users, messages collection</a:t>
            </a:r>
          </a:p>
          <a:p>
            <a:r>
              <a:rPr lang="en-IN" dirty="0"/>
              <a:t>Write routers &amp; controllers for user, messages</a:t>
            </a:r>
          </a:p>
          <a:p>
            <a:r>
              <a:rPr lang="en-IN" dirty="0"/>
              <a:t>Connect with UI</a:t>
            </a:r>
          </a:p>
          <a:p>
            <a:endParaRPr lang="en-IN" dirty="0"/>
          </a:p>
        </p:txBody>
      </p:sp>
    </p:spTree>
    <p:extLst>
      <p:ext uri="{BB962C8B-B14F-4D97-AF65-F5344CB8AC3E}">
        <p14:creationId xmlns:p14="http://schemas.microsoft.com/office/powerpoint/2010/main" val="1665230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F067-56DD-6A23-9D86-3A6B1B14EB1A}"/>
              </a:ext>
            </a:extLst>
          </p:cNvPr>
          <p:cNvSpPr>
            <a:spLocks noGrp="1"/>
          </p:cNvSpPr>
          <p:nvPr>
            <p:ph type="title"/>
          </p:nvPr>
        </p:nvSpPr>
        <p:spPr/>
        <p:txBody>
          <a:bodyPr/>
          <a:lstStyle/>
          <a:p>
            <a:r>
              <a:rPr lang="en-GB" dirty="0"/>
              <a:t>References</a:t>
            </a:r>
            <a:endParaRPr lang="en-IN" dirty="0"/>
          </a:p>
        </p:txBody>
      </p:sp>
      <p:sp>
        <p:nvSpPr>
          <p:cNvPr id="3" name="Text Placeholder 2">
            <a:extLst>
              <a:ext uri="{FF2B5EF4-FFF2-40B4-BE49-F238E27FC236}">
                <a16:creationId xmlns:a16="http://schemas.microsoft.com/office/drawing/2014/main" id="{97AE6D39-6DDD-007E-C8E1-E7765C9F8D7C}"/>
              </a:ext>
            </a:extLst>
          </p:cNvPr>
          <p:cNvSpPr>
            <a:spLocks noGrp="1"/>
          </p:cNvSpPr>
          <p:nvPr>
            <p:ph type="body" idx="1"/>
          </p:nvPr>
        </p:nvSpPr>
        <p:spPr/>
        <p:txBody>
          <a:bodyPr/>
          <a:lstStyle/>
          <a:p>
            <a:r>
              <a:rPr lang="en-IN" dirty="0">
                <a:hlinkClick r:id="rId2"/>
              </a:rPr>
              <a:t>https://blog.logrocket.com/building-structuring-node-js-mvc-application/</a:t>
            </a:r>
            <a:endParaRPr lang="en-IN" dirty="0"/>
          </a:p>
          <a:p>
            <a:r>
              <a:rPr lang="en-IN" dirty="0">
                <a:hlinkClick r:id="rId3"/>
              </a:rPr>
              <a:t>https://developer.mozilla.org/en-US/docs/Learn/Server-side/Express_Nodejs/Introduction</a:t>
            </a:r>
            <a:endParaRPr lang="en-IN" dirty="0"/>
          </a:p>
          <a:p>
            <a:r>
              <a:rPr lang="en-IN" dirty="0">
                <a:hlinkClick r:id="rId4"/>
              </a:rPr>
              <a:t>https://www.mongodb.com/docs/manual/crud/</a:t>
            </a:r>
            <a:endParaRPr lang="en-IN" dirty="0"/>
          </a:p>
        </p:txBody>
      </p:sp>
    </p:spTree>
    <p:extLst>
      <p:ext uri="{BB962C8B-B14F-4D97-AF65-F5344CB8AC3E}">
        <p14:creationId xmlns:p14="http://schemas.microsoft.com/office/powerpoint/2010/main" val="3928503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69EAE-80BB-DF0E-4D52-563F476B6C77}"/>
              </a:ext>
            </a:extLst>
          </p:cNvPr>
          <p:cNvSpPr>
            <a:spLocks noGrp="1"/>
          </p:cNvSpPr>
          <p:nvPr>
            <p:ph type="title"/>
          </p:nvPr>
        </p:nvSpPr>
        <p:spPr/>
        <p:txBody>
          <a:bodyPr/>
          <a:lstStyle/>
          <a:p>
            <a:r>
              <a:rPr lang="en-GB" dirty="0"/>
              <a:t>Queries ?</a:t>
            </a:r>
            <a:endParaRPr lang="en-IN" dirty="0"/>
          </a:p>
        </p:txBody>
      </p:sp>
    </p:spTree>
    <p:extLst>
      <p:ext uri="{BB962C8B-B14F-4D97-AF65-F5344CB8AC3E}">
        <p14:creationId xmlns:p14="http://schemas.microsoft.com/office/powerpoint/2010/main" val="237097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F50C-B06F-B147-3A24-C2A57FE59998}"/>
              </a:ext>
            </a:extLst>
          </p:cNvPr>
          <p:cNvSpPr>
            <a:spLocks noGrp="1"/>
          </p:cNvSpPr>
          <p:nvPr>
            <p:ph type="title"/>
          </p:nvPr>
        </p:nvSpPr>
        <p:spPr/>
        <p:txBody>
          <a:bodyPr/>
          <a:lstStyle/>
          <a:p>
            <a:r>
              <a:rPr lang="en-GB" dirty="0"/>
              <a:t>Callback</a:t>
            </a:r>
            <a:endParaRPr lang="en-IN" dirty="0"/>
          </a:p>
        </p:txBody>
      </p:sp>
      <p:sp>
        <p:nvSpPr>
          <p:cNvPr id="3" name="Text Placeholder 2">
            <a:extLst>
              <a:ext uri="{FF2B5EF4-FFF2-40B4-BE49-F238E27FC236}">
                <a16:creationId xmlns:a16="http://schemas.microsoft.com/office/drawing/2014/main" id="{83745E1E-F4CA-7D46-9C2A-BE18DE912696}"/>
              </a:ext>
            </a:extLst>
          </p:cNvPr>
          <p:cNvSpPr>
            <a:spLocks noGrp="1"/>
          </p:cNvSpPr>
          <p:nvPr>
            <p:ph type="body" idx="1"/>
          </p:nvPr>
        </p:nvSpPr>
        <p:spPr>
          <a:xfrm>
            <a:off x="438150" y="1171852"/>
            <a:ext cx="8332470" cy="3247749"/>
          </a:xfrm>
        </p:spPr>
        <p:txBody>
          <a:bodyPr>
            <a:normAutofit/>
          </a:bodyPr>
          <a:lstStyle/>
          <a:p>
            <a:r>
              <a:rPr lang="en-GB" dirty="0"/>
              <a:t>It is a function that is passed as an argument to another function that executes the callback based on the result. </a:t>
            </a:r>
          </a:p>
          <a:p>
            <a:r>
              <a:rPr lang="en-GB" dirty="0"/>
              <a:t>Callback functions are executed only after a result is produced. </a:t>
            </a:r>
          </a:p>
          <a:p>
            <a:r>
              <a:rPr lang="en-GB" dirty="0"/>
              <a:t>Callback Hell -&gt; nested callbacks stacked below one another forming a pyramid structure. </a:t>
            </a:r>
          </a:p>
          <a:p>
            <a:r>
              <a:rPr lang="en-GB" dirty="0"/>
              <a:t>Every callback depends/waits for the previous callback.</a:t>
            </a:r>
          </a:p>
          <a:p>
            <a:r>
              <a:rPr lang="en-GB" dirty="0"/>
              <a:t>It affects the readability and maintainability of the code. </a:t>
            </a:r>
            <a:endParaRPr lang="en-IN" dirty="0"/>
          </a:p>
        </p:txBody>
      </p:sp>
    </p:spTree>
    <p:extLst>
      <p:ext uri="{BB962C8B-B14F-4D97-AF65-F5344CB8AC3E}">
        <p14:creationId xmlns:p14="http://schemas.microsoft.com/office/powerpoint/2010/main" val="234189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DF95-D32D-EE1A-A970-63E6661B9360}"/>
              </a:ext>
            </a:extLst>
          </p:cNvPr>
          <p:cNvSpPr>
            <a:spLocks noGrp="1"/>
          </p:cNvSpPr>
          <p:nvPr>
            <p:ph type="title"/>
          </p:nvPr>
        </p:nvSpPr>
        <p:spPr/>
        <p:txBody>
          <a:bodyPr/>
          <a:lstStyle/>
          <a:p>
            <a:r>
              <a:rPr lang="en-GB" dirty="0"/>
              <a:t>Callback hell</a:t>
            </a:r>
            <a:endParaRPr lang="en-IN" dirty="0"/>
          </a:p>
        </p:txBody>
      </p:sp>
      <p:sp>
        <p:nvSpPr>
          <p:cNvPr id="3" name="Text Placeholder 2">
            <a:extLst>
              <a:ext uri="{FF2B5EF4-FFF2-40B4-BE49-F238E27FC236}">
                <a16:creationId xmlns:a16="http://schemas.microsoft.com/office/drawing/2014/main" id="{16FCB8B6-BEA9-C79A-0792-01ACFF537535}"/>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2D66F750-A5B1-CD64-BFD9-92342775E0EC}"/>
              </a:ext>
            </a:extLst>
          </p:cNvPr>
          <p:cNvPicPr>
            <a:picLocks noChangeAspect="1"/>
          </p:cNvPicPr>
          <p:nvPr/>
        </p:nvPicPr>
        <p:blipFill rotWithShape="1">
          <a:blip r:embed="rId2"/>
          <a:srcRect l="8921" t="11056" r="8305" b="9767"/>
          <a:stretch/>
        </p:blipFill>
        <p:spPr>
          <a:xfrm>
            <a:off x="562438" y="1047565"/>
            <a:ext cx="5199170" cy="3639845"/>
          </a:xfrm>
          <a:prstGeom prst="rect">
            <a:avLst/>
          </a:prstGeom>
        </p:spPr>
      </p:pic>
    </p:spTree>
    <p:extLst>
      <p:ext uri="{BB962C8B-B14F-4D97-AF65-F5344CB8AC3E}">
        <p14:creationId xmlns:p14="http://schemas.microsoft.com/office/powerpoint/2010/main" val="395619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FB90-465F-B653-91C2-212AF77B2A76}"/>
              </a:ext>
            </a:extLst>
          </p:cNvPr>
          <p:cNvSpPr>
            <a:spLocks noGrp="1"/>
          </p:cNvSpPr>
          <p:nvPr>
            <p:ph type="title"/>
          </p:nvPr>
        </p:nvSpPr>
        <p:spPr/>
        <p:txBody>
          <a:bodyPr/>
          <a:lstStyle/>
          <a:p>
            <a:r>
              <a:rPr lang="en-GB" dirty="0"/>
              <a:t>Promises</a:t>
            </a:r>
            <a:endParaRPr lang="en-IN" dirty="0"/>
          </a:p>
        </p:txBody>
      </p:sp>
      <p:sp>
        <p:nvSpPr>
          <p:cNvPr id="3" name="Text Placeholder 2">
            <a:extLst>
              <a:ext uri="{FF2B5EF4-FFF2-40B4-BE49-F238E27FC236}">
                <a16:creationId xmlns:a16="http://schemas.microsoft.com/office/drawing/2014/main" id="{52D8AC34-2C99-99E9-711B-2F367BCDCAC4}"/>
              </a:ext>
            </a:extLst>
          </p:cNvPr>
          <p:cNvSpPr>
            <a:spLocks noGrp="1"/>
          </p:cNvSpPr>
          <p:nvPr>
            <p:ph type="body" idx="1"/>
          </p:nvPr>
        </p:nvSpPr>
        <p:spPr>
          <a:xfrm>
            <a:off x="438150" y="1056443"/>
            <a:ext cx="8332470" cy="3363158"/>
          </a:xfrm>
        </p:spPr>
        <p:txBody>
          <a:bodyPr/>
          <a:lstStyle/>
          <a:p>
            <a:r>
              <a:rPr lang="en-GB" dirty="0"/>
              <a:t>It represents the eventual completion / failure of an async operation.</a:t>
            </a:r>
          </a:p>
          <a:p>
            <a:r>
              <a:rPr lang="en-GB" dirty="0"/>
              <a:t>Instead of immediately returning the value, the async method returns a promise to supply the value at some point in the future.</a:t>
            </a:r>
          </a:p>
          <a:p>
            <a:r>
              <a:rPr lang="en-GB" dirty="0"/>
              <a:t>A Promise is in one of these states:</a:t>
            </a:r>
          </a:p>
          <a:p>
            <a:pPr lvl="1">
              <a:buFont typeface="Wingdings" panose="05000000000000000000" pitchFamily="2" charset="2"/>
              <a:buChar char="v"/>
            </a:pPr>
            <a:r>
              <a:rPr lang="en-GB" sz="2000" b="1" dirty="0"/>
              <a:t>pending</a:t>
            </a:r>
            <a:r>
              <a:rPr lang="en-GB" sz="2000" dirty="0"/>
              <a:t>: initial state, neither fulfilled nor rejected.</a:t>
            </a:r>
          </a:p>
          <a:p>
            <a:pPr lvl="1">
              <a:buFont typeface="Wingdings" panose="05000000000000000000" pitchFamily="2" charset="2"/>
              <a:buChar char="v"/>
            </a:pPr>
            <a:r>
              <a:rPr lang="en-GB" sz="2000" b="1" dirty="0"/>
              <a:t>fulfilled</a:t>
            </a:r>
            <a:r>
              <a:rPr lang="en-GB" sz="2000" dirty="0"/>
              <a:t>: meaning that the operation was completed successfully.</a:t>
            </a:r>
          </a:p>
          <a:p>
            <a:pPr lvl="1">
              <a:buFont typeface="Wingdings" panose="05000000000000000000" pitchFamily="2" charset="2"/>
              <a:buChar char="v"/>
            </a:pPr>
            <a:r>
              <a:rPr lang="en-GB" sz="2000" b="1" dirty="0"/>
              <a:t>rejected</a:t>
            </a:r>
            <a:r>
              <a:rPr lang="en-GB" sz="2000" dirty="0"/>
              <a:t>: meaning that the operation failed. </a:t>
            </a:r>
          </a:p>
          <a:p>
            <a:pPr lvl="1">
              <a:buFont typeface="Wingdings" panose="05000000000000000000" pitchFamily="2" charset="2"/>
              <a:buChar char="v"/>
            </a:pPr>
            <a:r>
              <a:rPr lang="en-GB" sz="2000" b="1" dirty="0"/>
              <a:t>settled</a:t>
            </a:r>
            <a:r>
              <a:rPr lang="en-GB" sz="2000" dirty="0"/>
              <a:t>: promise has been fulfilled or rejected</a:t>
            </a:r>
          </a:p>
          <a:p>
            <a:pPr lvl="1">
              <a:buFont typeface="Wingdings" panose="05000000000000000000" pitchFamily="2" charset="2"/>
              <a:buChar char="v"/>
            </a:pPr>
            <a:endParaRPr lang="en-IN" sz="2000" dirty="0"/>
          </a:p>
        </p:txBody>
      </p:sp>
    </p:spTree>
    <p:extLst>
      <p:ext uri="{BB962C8B-B14F-4D97-AF65-F5344CB8AC3E}">
        <p14:creationId xmlns:p14="http://schemas.microsoft.com/office/powerpoint/2010/main" val="269151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FDC5-1BA4-4F91-D7DA-CC0F30EFF86C}"/>
              </a:ext>
            </a:extLst>
          </p:cNvPr>
          <p:cNvSpPr>
            <a:spLocks noGrp="1"/>
          </p:cNvSpPr>
          <p:nvPr>
            <p:ph type="title"/>
          </p:nvPr>
        </p:nvSpPr>
        <p:spPr/>
        <p:txBody>
          <a:bodyPr/>
          <a:lstStyle/>
          <a:p>
            <a:r>
              <a:rPr lang="en-GB" dirty="0"/>
              <a:t>Promise chaining</a:t>
            </a:r>
            <a:endParaRPr lang="en-IN" dirty="0"/>
          </a:p>
        </p:txBody>
      </p:sp>
      <p:sp>
        <p:nvSpPr>
          <p:cNvPr id="3" name="Text Placeholder 2">
            <a:extLst>
              <a:ext uri="{FF2B5EF4-FFF2-40B4-BE49-F238E27FC236}">
                <a16:creationId xmlns:a16="http://schemas.microsoft.com/office/drawing/2014/main" id="{A7802CD8-341D-B3DA-3721-956D910FA966}"/>
              </a:ext>
            </a:extLst>
          </p:cNvPr>
          <p:cNvSpPr>
            <a:spLocks noGrp="1"/>
          </p:cNvSpPr>
          <p:nvPr>
            <p:ph type="body" idx="1"/>
          </p:nvPr>
        </p:nvSpPr>
        <p:spPr/>
        <p:txBody>
          <a:bodyPr>
            <a:normAutofit/>
          </a:bodyPr>
          <a:lstStyle/>
          <a:p>
            <a:endParaRPr lang="en-IN" dirty="0"/>
          </a:p>
        </p:txBody>
      </p:sp>
      <p:pic>
        <p:nvPicPr>
          <p:cNvPr id="5122" name="Picture 2" descr="JavaScript Promise Chain - The art of handling promises">
            <a:extLst>
              <a:ext uri="{FF2B5EF4-FFF2-40B4-BE49-F238E27FC236}">
                <a16:creationId xmlns:a16="http://schemas.microsoft.com/office/drawing/2014/main" id="{FD9F5116-BDD0-D40B-6426-60613CF78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195" y="1124746"/>
            <a:ext cx="3620425" cy="32948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DE5B66-6BA2-C49D-D9E0-42FEA140E3FC}"/>
              </a:ext>
            </a:extLst>
          </p:cNvPr>
          <p:cNvPicPr>
            <a:picLocks noChangeAspect="1"/>
          </p:cNvPicPr>
          <p:nvPr/>
        </p:nvPicPr>
        <p:blipFill>
          <a:blip r:embed="rId3"/>
          <a:stretch>
            <a:fillRect/>
          </a:stretch>
        </p:blipFill>
        <p:spPr>
          <a:xfrm>
            <a:off x="438150" y="1173823"/>
            <a:ext cx="4322898" cy="3294855"/>
          </a:xfrm>
          <a:prstGeom prst="rect">
            <a:avLst/>
          </a:prstGeom>
        </p:spPr>
      </p:pic>
    </p:spTree>
    <p:extLst>
      <p:ext uri="{BB962C8B-B14F-4D97-AF65-F5344CB8AC3E}">
        <p14:creationId xmlns:p14="http://schemas.microsoft.com/office/powerpoint/2010/main" val="290998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A86D-02D0-9B14-B5BE-D5465478E976}"/>
              </a:ext>
            </a:extLst>
          </p:cNvPr>
          <p:cNvSpPr>
            <a:spLocks noGrp="1"/>
          </p:cNvSpPr>
          <p:nvPr>
            <p:ph type="title"/>
          </p:nvPr>
        </p:nvSpPr>
        <p:spPr/>
        <p:txBody>
          <a:bodyPr/>
          <a:lstStyle/>
          <a:p>
            <a:r>
              <a:rPr lang="en-GB" dirty="0"/>
              <a:t>Async / Await</a:t>
            </a:r>
            <a:endParaRPr lang="en-IN" dirty="0"/>
          </a:p>
        </p:txBody>
      </p:sp>
      <p:sp>
        <p:nvSpPr>
          <p:cNvPr id="3" name="Text Placeholder 2">
            <a:extLst>
              <a:ext uri="{FF2B5EF4-FFF2-40B4-BE49-F238E27FC236}">
                <a16:creationId xmlns:a16="http://schemas.microsoft.com/office/drawing/2014/main" id="{9E69FCF3-2F9C-F112-6E58-237758AA7A1C}"/>
              </a:ext>
            </a:extLst>
          </p:cNvPr>
          <p:cNvSpPr>
            <a:spLocks noGrp="1"/>
          </p:cNvSpPr>
          <p:nvPr>
            <p:ph type="body" idx="1"/>
          </p:nvPr>
        </p:nvSpPr>
        <p:spPr>
          <a:xfrm>
            <a:off x="438150" y="1429305"/>
            <a:ext cx="8332470" cy="2990296"/>
          </a:xfrm>
        </p:spPr>
        <p:txBody>
          <a:bodyPr/>
          <a:lstStyle/>
          <a:p>
            <a:r>
              <a:rPr lang="en-GB" dirty="0"/>
              <a:t>Async and await make promises easier to write</a:t>
            </a:r>
          </a:p>
          <a:p>
            <a:r>
              <a:rPr lang="en-GB" dirty="0"/>
              <a:t>It allows to write promises-based code as if it was synchronous and it checks that we are not breaking the execution thread.</a:t>
            </a:r>
          </a:p>
          <a:p>
            <a:r>
              <a:rPr lang="en-GB" dirty="0"/>
              <a:t>Async functions will always return a value.</a:t>
            </a:r>
          </a:p>
          <a:p>
            <a:r>
              <a:rPr lang="en-GB" dirty="0"/>
              <a:t>Async makes a function return a Promise</a:t>
            </a:r>
          </a:p>
          <a:p>
            <a:r>
              <a:rPr lang="en-GB" dirty="0"/>
              <a:t>Await makes a function wait for a Promise</a:t>
            </a:r>
          </a:p>
        </p:txBody>
      </p:sp>
    </p:spTree>
    <p:extLst>
      <p:ext uri="{BB962C8B-B14F-4D97-AF65-F5344CB8AC3E}">
        <p14:creationId xmlns:p14="http://schemas.microsoft.com/office/powerpoint/2010/main" val="1670217526"/>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1726</TotalTime>
  <Words>1520</Words>
  <Application>Microsoft Office PowerPoint</Application>
  <PresentationFormat>On-screen Show (16:9)</PresentationFormat>
  <Paragraphs>199</Paragraphs>
  <Slides>48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Roboto</vt:lpstr>
      <vt:lpstr>Nunito</vt:lpstr>
      <vt:lpstr>Calibri</vt:lpstr>
      <vt:lpstr>Arial</vt:lpstr>
      <vt:lpstr>Franklin Gothic Medium</vt:lpstr>
      <vt:lpstr>Wingdings</vt:lpstr>
      <vt:lpstr>Shift</vt:lpstr>
      <vt:lpstr>PowerPoint Presentation</vt:lpstr>
      <vt:lpstr>Agenda</vt:lpstr>
      <vt:lpstr>Synchronous vs Asynchronous </vt:lpstr>
      <vt:lpstr>Synchronous vs Asynchronous Contd…</vt:lpstr>
      <vt:lpstr>Callback</vt:lpstr>
      <vt:lpstr>Callback hell</vt:lpstr>
      <vt:lpstr>Promises</vt:lpstr>
      <vt:lpstr>Promise chaining</vt:lpstr>
      <vt:lpstr>Async / Await</vt:lpstr>
      <vt:lpstr>Async / Await Contd…</vt:lpstr>
      <vt:lpstr>Introduction to Node</vt:lpstr>
      <vt:lpstr>What is JS Engine ?</vt:lpstr>
      <vt:lpstr>Nodejs -&gt; An open source JS run time environment that allows to write JS program that interacts with different libraries other than the browser.  </vt:lpstr>
      <vt:lpstr>Features of Nodejs</vt:lpstr>
      <vt:lpstr>Setting up the environment </vt:lpstr>
      <vt:lpstr>Modules</vt:lpstr>
      <vt:lpstr>Local modules</vt:lpstr>
      <vt:lpstr>Third party modules</vt:lpstr>
      <vt:lpstr>PowerPoint Presentation</vt:lpstr>
      <vt:lpstr>Introduction to Express                                               </vt:lpstr>
      <vt:lpstr>Server setup</vt:lpstr>
      <vt:lpstr>PowerPoint Presentation</vt:lpstr>
      <vt:lpstr>Middleware</vt:lpstr>
      <vt:lpstr>PowerPoint Presentation</vt:lpstr>
      <vt:lpstr>MVC pattern -&gt; Design pattern that breaks an application into three parts: the data (Model), the presentation of  data to user (View), and actions taken on user interaction (Controller).</vt:lpstr>
      <vt:lpstr>Model</vt:lpstr>
      <vt:lpstr>Controller</vt:lpstr>
      <vt:lpstr>Index.js</vt:lpstr>
      <vt:lpstr>Router -&gt; Handler functions used when the application receives a request to the specified route (endpoint)</vt:lpstr>
      <vt:lpstr>PowerPoint Presentation</vt:lpstr>
      <vt:lpstr>Serving files</vt:lpstr>
      <vt:lpstr>MongoDB</vt:lpstr>
      <vt:lpstr>Embedded vs Normalized data modelling</vt:lpstr>
      <vt:lpstr>Mongoose Working Flow</vt:lpstr>
      <vt:lpstr>Connecting to MongoDB</vt:lpstr>
      <vt:lpstr>Defining Schema</vt:lpstr>
      <vt:lpstr>Insert Document</vt:lpstr>
      <vt:lpstr>Operations</vt:lpstr>
      <vt:lpstr>Aggregation</vt:lpstr>
      <vt:lpstr>Pipeline </vt:lpstr>
      <vt:lpstr>Lookup </vt:lpstr>
      <vt:lpstr>PowerPoint Presentation</vt:lpstr>
      <vt:lpstr>Application Development </vt:lpstr>
      <vt:lpstr>Identify the Use Cases     Routes Required (Ctrl)</vt:lpstr>
      <vt:lpstr>Identify the Model       Identify the Views</vt:lpstr>
      <vt:lpstr>Steps </vt:lpstr>
      <vt:lpstr>References</vt:lpstr>
      <vt:lpstr>Queries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Ranjani R</dc:creator>
  <cp:lastModifiedBy>Ranjani R</cp:lastModifiedBy>
  <cp:revision>165</cp:revision>
  <dcterms:modified xsi:type="dcterms:W3CDTF">2023-11-30T17:29:51Z</dcterms:modified>
</cp:coreProperties>
</file>